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0" r:id="rId4"/>
    <p:sldId id="260" r:id="rId5"/>
    <p:sldId id="274" r:id="rId6"/>
    <p:sldId id="261" r:id="rId7"/>
    <p:sldId id="256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78" r:id="rId17"/>
    <p:sldId id="268" r:id="rId18"/>
    <p:sldId id="279" r:id="rId19"/>
    <p:sldId id="280" r:id="rId20"/>
    <p:sldId id="272" r:id="rId21"/>
    <p:sldId id="281" r:id="rId22"/>
    <p:sldId id="282" r:id="rId23"/>
    <p:sldId id="283" r:id="rId24"/>
    <p:sldId id="271" r:id="rId25"/>
    <p:sldId id="25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Ensembl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 dirty="0"/>
        </a:p>
      </dgm:t>
    </dgm:pt>
    <dgm:pt modelId="{F4C150CD-1E8B-45C0-B0B1-58D23E72127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CRISPR-Cas9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 dirty="0"/>
        </a:p>
      </dgm:t>
    </dgm:pt>
    <dgm:pt modelId="{EB2E3E6A-CD48-4113-81BF-40A6BAED0D7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5C83016C-4B35-4EBF-B0A9-261E2F8FD1F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MEGA</a:t>
          </a:r>
        </a:p>
      </dgm:t>
    </dgm:pt>
    <dgm:pt modelId="{43BFE86E-7872-4AFC-91A2-84FC80303CE9}" type="parTrans" cxnId="{3C886D3B-7A2B-4AF7-96E3-CEED2C532255}">
      <dgm:prSet/>
      <dgm:spPr/>
      <dgm:t>
        <a:bodyPr/>
        <a:lstStyle/>
        <a:p>
          <a:endParaRPr lang="en-US"/>
        </a:p>
      </dgm:t>
    </dgm:pt>
    <dgm:pt modelId="{F46D4A87-9227-410F-B201-FECE494B8A7D}" type="sibTrans" cxnId="{3C886D3B-7A2B-4AF7-96E3-CEED2C532255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4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3"/>
      <dgm:spPr/>
    </dgm:pt>
    <dgm:pt modelId="{5870DDFA-200C-4F35-9550-46E1546D41B4}" type="pres">
      <dgm:prSet presAssocID="{65656FDA-0EFD-480C-973D-4EDC00A51550}" presName="connectorText" presStyleLbl="sibTrans2D1" presStyleIdx="0" presStyleCnt="3"/>
      <dgm:spPr/>
    </dgm:pt>
    <dgm:pt modelId="{93DBE604-BBCB-4BE5-B4DA-496719A0A285}" type="pres">
      <dgm:prSet presAssocID="{5C83016C-4B35-4EBF-B0A9-261E2F8FD1F4}" presName="node" presStyleLbl="node1" presStyleIdx="1" presStyleCnt="4">
        <dgm:presLayoutVars>
          <dgm:bulletEnabled val="1"/>
        </dgm:presLayoutVars>
      </dgm:prSet>
      <dgm:spPr/>
    </dgm:pt>
    <dgm:pt modelId="{A8F765B3-27B8-4FC0-8133-88AF02611B27}" type="pres">
      <dgm:prSet presAssocID="{F46D4A87-9227-410F-B201-FECE494B8A7D}" presName="sibTrans" presStyleLbl="sibTrans2D1" presStyleIdx="1" presStyleCnt="3"/>
      <dgm:spPr/>
    </dgm:pt>
    <dgm:pt modelId="{CFFC7811-DAAD-413E-9AE9-DFE0316FAAB7}" type="pres">
      <dgm:prSet presAssocID="{F46D4A87-9227-410F-B201-FECE494B8A7D}" presName="connectorText" presStyleLbl="sibTrans2D1" presStyleIdx="1" presStyleCnt="3"/>
      <dgm:spPr/>
    </dgm:pt>
    <dgm:pt modelId="{05D13814-A239-4D4F-A27F-9B368BD92ED3}" type="pres">
      <dgm:prSet presAssocID="{F4C150CD-1E8B-45C0-B0B1-58D23E72127A}" presName="node" presStyleLbl="node1" presStyleIdx="2" presStyleCnt="4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2" presStyleCnt="3"/>
      <dgm:spPr/>
    </dgm:pt>
    <dgm:pt modelId="{F4446F4E-0278-4565-8526-9274E8854078}" type="pres">
      <dgm:prSet presAssocID="{F927C47A-DA5D-4276-A74A-B95C378F4EDE}" presName="connectorText" presStyleLbl="sibTrans2D1" presStyleIdx="2" presStyleCnt="3"/>
      <dgm:spPr/>
    </dgm:pt>
    <dgm:pt modelId="{8233409F-3BF0-4F1A-B07A-95434769E988}" type="pres">
      <dgm:prSet presAssocID="{EB2E3E6A-CD48-4113-81BF-40A6BAED0D7D}" presName="node" presStyleLbl="node1" presStyleIdx="3" presStyleCnt="4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3C886D3B-7A2B-4AF7-96E3-CEED2C532255}" srcId="{71E1BCF7-661C-4D1C-97F7-28551C5050C1}" destId="{5C83016C-4B35-4EBF-B0A9-261E2F8FD1F4}" srcOrd="1" destOrd="0" parTransId="{43BFE86E-7872-4AFC-91A2-84FC80303CE9}" sibTransId="{F46D4A87-9227-410F-B201-FECE494B8A7D}"/>
    <dgm:cxn modelId="{953E0962-9E67-48D9-A2C9-B2D3C64563E5}" type="presOf" srcId="{5C83016C-4B35-4EBF-B0A9-261E2F8FD1F4}" destId="{93DBE604-BBCB-4BE5-B4DA-496719A0A285}" srcOrd="0" destOrd="0" presId="urn:microsoft.com/office/officeart/2005/8/layout/process1"/>
    <dgm:cxn modelId="{3A289667-9FA6-4CEC-984E-6EC65F28A2D3}" type="presOf" srcId="{F46D4A87-9227-410F-B201-FECE494B8A7D}" destId="{A8F765B3-27B8-4FC0-8133-88AF02611B2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D9A49680-3DE9-4EF6-80F3-12EEE6B5FD42}" type="presOf" srcId="{F46D4A87-9227-410F-B201-FECE494B8A7D}" destId="{CFFC7811-DAAD-413E-9AE9-DFE0316FAAB7}" srcOrd="1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3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2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F4ECE053-E6E6-4A92-BE4B-71E8B1EC236D}" type="presParOf" srcId="{B872FA72-5DA7-4DDA-9C4C-3618A3D21C37}" destId="{93DBE604-BBCB-4BE5-B4DA-496719A0A285}" srcOrd="2" destOrd="0" presId="urn:microsoft.com/office/officeart/2005/8/layout/process1"/>
    <dgm:cxn modelId="{59EE3FA4-C088-4DE5-BC81-EB15DD1BC575}" type="presParOf" srcId="{B872FA72-5DA7-4DDA-9C4C-3618A3D21C37}" destId="{A8F765B3-27B8-4FC0-8133-88AF02611B27}" srcOrd="3" destOrd="0" presId="urn:microsoft.com/office/officeart/2005/8/layout/process1"/>
    <dgm:cxn modelId="{00F0E26D-E36D-4F03-8416-191A6BDE77F6}" type="presParOf" srcId="{A8F765B3-27B8-4FC0-8133-88AF02611B27}" destId="{CFFC7811-DAAD-413E-9AE9-DFE0316FAAB7}" srcOrd="0" destOrd="0" presId="urn:microsoft.com/office/officeart/2005/8/layout/process1"/>
    <dgm:cxn modelId="{A53E1F29-FC37-49F1-8E29-3E77F45581B9}" type="presParOf" srcId="{B872FA72-5DA7-4DDA-9C4C-3618A3D21C37}" destId="{05D13814-A239-4D4F-A27F-9B368BD92ED3}" srcOrd="4" destOrd="0" presId="urn:microsoft.com/office/officeart/2005/8/layout/process1"/>
    <dgm:cxn modelId="{A259242A-9916-486C-B5DC-88743603A763}" type="presParOf" srcId="{B872FA72-5DA7-4DDA-9C4C-3618A3D21C37}" destId="{4FFD6104-7C94-4F89-BBFB-942A75B5C386}" srcOrd="5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Ensembl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 dirty="0"/>
        </a:p>
      </dgm:t>
    </dgm:pt>
    <dgm:pt modelId="{F4C150CD-1E8B-45C0-B0B1-58D23E72127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CRISPR-Cas9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 dirty="0"/>
        </a:p>
      </dgm:t>
    </dgm:pt>
    <dgm:pt modelId="{EB2E3E6A-CD48-4113-81BF-40A6BAED0D7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5C83016C-4B35-4EBF-B0A9-261E2F8FD1F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MEGA</a:t>
          </a:r>
        </a:p>
      </dgm:t>
    </dgm:pt>
    <dgm:pt modelId="{43BFE86E-7872-4AFC-91A2-84FC80303CE9}" type="parTrans" cxnId="{3C886D3B-7A2B-4AF7-96E3-CEED2C532255}">
      <dgm:prSet/>
      <dgm:spPr/>
      <dgm:t>
        <a:bodyPr/>
        <a:lstStyle/>
        <a:p>
          <a:endParaRPr lang="en-US"/>
        </a:p>
      </dgm:t>
    </dgm:pt>
    <dgm:pt modelId="{F46D4A87-9227-410F-B201-FECE494B8A7D}" type="sibTrans" cxnId="{3C886D3B-7A2B-4AF7-96E3-CEED2C532255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4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3"/>
      <dgm:spPr/>
    </dgm:pt>
    <dgm:pt modelId="{5870DDFA-200C-4F35-9550-46E1546D41B4}" type="pres">
      <dgm:prSet presAssocID="{65656FDA-0EFD-480C-973D-4EDC00A51550}" presName="connectorText" presStyleLbl="sibTrans2D1" presStyleIdx="0" presStyleCnt="3"/>
      <dgm:spPr/>
    </dgm:pt>
    <dgm:pt modelId="{93DBE604-BBCB-4BE5-B4DA-496719A0A285}" type="pres">
      <dgm:prSet presAssocID="{5C83016C-4B35-4EBF-B0A9-261E2F8FD1F4}" presName="node" presStyleLbl="node1" presStyleIdx="1" presStyleCnt="4">
        <dgm:presLayoutVars>
          <dgm:bulletEnabled val="1"/>
        </dgm:presLayoutVars>
      </dgm:prSet>
      <dgm:spPr/>
    </dgm:pt>
    <dgm:pt modelId="{A8F765B3-27B8-4FC0-8133-88AF02611B27}" type="pres">
      <dgm:prSet presAssocID="{F46D4A87-9227-410F-B201-FECE494B8A7D}" presName="sibTrans" presStyleLbl="sibTrans2D1" presStyleIdx="1" presStyleCnt="3"/>
      <dgm:spPr/>
    </dgm:pt>
    <dgm:pt modelId="{CFFC7811-DAAD-413E-9AE9-DFE0316FAAB7}" type="pres">
      <dgm:prSet presAssocID="{F46D4A87-9227-410F-B201-FECE494B8A7D}" presName="connectorText" presStyleLbl="sibTrans2D1" presStyleIdx="1" presStyleCnt="3"/>
      <dgm:spPr/>
    </dgm:pt>
    <dgm:pt modelId="{05D13814-A239-4D4F-A27F-9B368BD92ED3}" type="pres">
      <dgm:prSet presAssocID="{F4C150CD-1E8B-45C0-B0B1-58D23E72127A}" presName="node" presStyleLbl="node1" presStyleIdx="2" presStyleCnt="4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2" presStyleCnt="3"/>
      <dgm:spPr/>
    </dgm:pt>
    <dgm:pt modelId="{F4446F4E-0278-4565-8526-9274E8854078}" type="pres">
      <dgm:prSet presAssocID="{F927C47A-DA5D-4276-A74A-B95C378F4EDE}" presName="connectorText" presStyleLbl="sibTrans2D1" presStyleIdx="2" presStyleCnt="3"/>
      <dgm:spPr/>
    </dgm:pt>
    <dgm:pt modelId="{8233409F-3BF0-4F1A-B07A-95434769E988}" type="pres">
      <dgm:prSet presAssocID="{EB2E3E6A-CD48-4113-81BF-40A6BAED0D7D}" presName="node" presStyleLbl="node1" presStyleIdx="3" presStyleCnt="4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3C886D3B-7A2B-4AF7-96E3-CEED2C532255}" srcId="{71E1BCF7-661C-4D1C-97F7-28551C5050C1}" destId="{5C83016C-4B35-4EBF-B0A9-261E2F8FD1F4}" srcOrd="1" destOrd="0" parTransId="{43BFE86E-7872-4AFC-91A2-84FC80303CE9}" sibTransId="{F46D4A87-9227-410F-B201-FECE494B8A7D}"/>
    <dgm:cxn modelId="{953E0962-9E67-48D9-A2C9-B2D3C64563E5}" type="presOf" srcId="{5C83016C-4B35-4EBF-B0A9-261E2F8FD1F4}" destId="{93DBE604-BBCB-4BE5-B4DA-496719A0A285}" srcOrd="0" destOrd="0" presId="urn:microsoft.com/office/officeart/2005/8/layout/process1"/>
    <dgm:cxn modelId="{3A289667-9FA6-4CEC-984E-6EC65F28A2D3}" type="presOf" srcId="{F46D4A87-9227-410F-B201-FECE494B8A7D}" destId="{A8F765B3-27B8-4FC0-8133-88AF02611B2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D9A49680-3DE9-4EF6-80F3-12EEE6B5FD42}" type="presOf" srcId="{F46D4A87-9227-410F-B201-FECE494B8A7D}" destId="{CFFC7811-DAAD-413E-9AE9-DFE0316FAAB7}" srcOrd="1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3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2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F4ECE053-E6E6-4A92-BE4B-71E8B1EC236D}" type="presParOf" srcId="{B872FA72-5DA7-4DDA-9C4C-3618A3D21C37}" destId="{93DBE604-BBCB-4BE5-B4DA-496719A0A285}" srcOrd="2" destOrd="0" presId="urn:microsoft.com/office/officeart/2005/8/layout/process1"/>
    <dgm:cxn modelId="{59EE3FA4-C088-4DE5-BC81-EB15DD1BC575}" type="presParOf" srcId="{B872FA72-5DA7-4DDA-9C4C-3618A3D21C37}" destId="{A8F765B3-27B8-4FC0-8133-88AF02611B27}" srcOrd="3" destOrd="0" presId="urn:microsoft.com/office/officeart/2005/8/layout/process1"/>
    <dgm:cxn modelId="{00F0E26D-E36D-4F03-8416-191A6BDE77F6}" type="presParOf" srcId="{A8F765B3-27B8-4FC0-8133-88AF02611B27}" destId="{CFFC7811-DAAD-413E-9AE9-DFE0316FAAB7}" srcOrd="0" destOrd="0" presId="urn:microsoft.com/office/officeart/2005/8/layout/process1"/>
    <dgm:cxn modelId="{A53E1F29-FC37-49F1-8E29-3E77F45581B9}" type="presParOf" srcId="{B872FA72-5DA7-4DDA-9C4C-3618A3D21C37}" destId="{05D13814-A239-4D4F-A27F-9B368BD92ED3}" srcOrd="4" destOrd="0" presId="urn:microsoft.com/office/officeart/2005/8/layout/process1"/>
    <dgm:cxn modelId="{A259242A-9916-486C-B5DC-88743603A763}" type="presParOf" srcId="{B872FA72-5DA7-4DDA-9C4C-3618A3D21C37}" destId="{4FFD6104-7C94-4F89-BBFB-942A75B5C386}" srcOrd="5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Ensembl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 dirty="0"/>
        </a:p>
      </dgm:t>
    </dgm:pt>
    <dgm:pt modelId="{F4C150CD-1E8B-45C0-B0B1-58D23E72127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CRISPR-Cas9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 dirty="0"/>
        </a:p>
      </dgm:t>
    </dgm:pt>
    <dgm:pt modelId="{5C83016C-4B35-4EBF-B0A9-261E2F8FD1F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MEGA</a:t>
          </a:r>
        </a:p>
      </dgm:t>
    </dgm:pt>
    <dgm:pt modelId="{43BFE86E-7872-4AFC-91A2-84FC80303CE9}" type="parTrans" cxnId="{3C886D3B-7A2B-4AF7-96E3-CEED2C532255}">
      <dgm:prSet/>
      <dgm:spPr/>
      <dgm:t>
        <a:bodyPr/>
        <a:lstStyle/>
        <a:p>
          <a:endParaRPr lang="en-US"/>
        </a:p>
      </dgm:t>
    </dgm:pt>
    <dgm:pt modelId="{F46D4A87-9227-410F-B201-FECE494B8A7D}" type="sibTrans" cxnId="{3C886D3B-7A2B-4AF7-96E3-CEED2C532255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Screen</a:t>
          </a:r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4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3"/>
      <dgm:spPr/>
    </dgm:pt>
    <dgm:pt modelId="{5870DDFA-200C-4F35-9550-46E1546D41B4}" type="pres">
      <dgm:prSet presAssocID="{65656FDA-0EFD-480C-973D-4EDC00A51550}" presName="connectorText" presStyleLbl="sibTrans2D1" presStyleIdx="0" presStyleCnt="3"/>
      <dgm:spPr/>
    </dgm:pt>
    <dgm:pt modelId="{93DBE604-BBCB-4BE5-B4DA-496719A0A285}" type="pres">
      <dgm:prSet presAssocID="{5C83016C-4B35-4EBF-B0A9-261E2F8FD1F4}" presName="node" presStyleLbl="node1" presStyleIdx="1" presStyleCnt="4">
        <dgm:presLayoutVars>
          <dgm:bulletEnabled val="1"/>
        </dgm:presLayoutVars>
      </dgm:prSet>
      <dgm:spPr/>
    </dgm:pt>
    <dgm:pt modelId="{A8F765B3-27B8-4FC0-8133-88AF02611B27}" type="pres">
      <dgm:prSet presAssocID="{F46D4A87-9227-410F-B201-FECE494B8A7D}" presName="sibTrans" presStyleLbl="sibTrans2D1" presStyleIdx="1" presStyleCnt="3"/>
      <dgm:spPr/>
    </dgm:pt>
    <dgm:pt modelId="{CFFC7811-DAAD-413E-9AE9-DFE0316FAAB7}" type="pres">
      <dgm:prSet presAssocID="{F46D4A87-9227-410F-B201-FECE494B8A7D}" presName="connectorText" presStyleLbl="sibTrans2D1" presStyleIdx="1" presStyleCnt="3"/>
      <dgm:spPr/>
    </dgm:pt>
    <dgm:pt modelId="{05D13814-A239-4D4F-A27F-9B368BD92ED3}" type="pres">
      <dgm:prSet presAssocID="{F4C150CD-1E8B-45C0-B0B1-58D23E72127A}" presName="node" presStyleLbl="node1" presStyleIdx="2" presStyleCnt="4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2" presStyleCnt="3"/>
      <dgm:spPr/>
    </dgm:pt>
    <dgm:pt modelId="{F4446F4E-0278-4565-8526-9274E8854078}" type="pres">
      <dgm:prSet presAssocID="{F927C47A-DA5D-4276-A74A-B95C378F4EDE}" presName="connectorText" presStyleLbl="sibTrans2D1" presStyleIdx="2" presStyleCnt="3"/>
      <dgm:spPr/>
    </dgm:pt>
    <dgm:pt modelId="{8233409F-3BF0-4F1A-B07A-95434769E988}" type="pres">
      <dgm:prSet presAssocID="{EB2E3E6A-CD48-4113-81BF-40A6BAED0D7D}" presName="node" presStyleLbl="node1" presStyleIdx="3" presStyleCnt="4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3C886D3B-7A2B-4AF7-96E3-CEED2C532255}" srcId="{71E1BCF7-661C-4D1C-97F7-28551C5050C1}" destId="{5C83016C-4B35-4EBF-B0A9-261E2F8FD1F4}" srcOrd="1" destOrd="0" parTransId="{43BFE86E-7872-4AFC-91A2-84FC80303CE9}" sibTransId="{F46D4A87-9227-410F-B201-FECE494B8A7D}"/>
    <dgm:cxn modelId="{953E0962-9E67-48D9-A2C9-B2D3C64563E5}" type="presOf" srcId="{5C83016C-4B35-4EBF-B0A9-261E2F8FD1F4}" destId="{93DBE604-BBCB-4BE5-B4DA-496719A0A285}" srcOrd="0" destOrd="0" presId="urn:microsoft.com/office/officeart/2005/8/layout/process1"/>
    <dgm:cxn modelId="{3A289667-9FA6-4CEC-984E-6EC65F28A2D3}" type="presOf" srcId="{F46D4A87-9227-410F-B201-FECE494B8A7D}" destId="{A8F765B3-27B8-4FC0-8133-88AF02611B2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D9A49680-3DE9-4EF6-80F3-12EEE6B5FD42}" type="presOf" srcId="{F46D4A87-9227-410F-B201-FECE494B8A7D}" destId="{CFFC7811-DAAD-413E-9AE9-DFE0316FAAB7}" srcOrd="1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3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2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F4ECE053-E6E6-4A92-BE4B-71E8B1EC236D}" type="presParOf" srcId="{B872FA72-5DA7-4DDA-9C4C-3618A3D21C37}" destId="{93DBE604-BBCB-4BE5-B4DA-496719A0A285}" srcOrd="2" destOrd="0" presId="urn:microsoft.com/office/officeart/2005/8/layout/process1"/>
    <dgm:cxn modelId="{59EE3FA4-C088-4DE5-BC81-EB15DD1BC575}" type="presParOf" srcId="{B872FA72-5DA7-4DDA-9C4C-3618A3D21C37}" destId="{A8F765B3-27B8-4FC0-8133-88AF02611B27}" srcOrd="3" destOrd="0" presId="urn:microsoft.com/office/officeart/2005/8/layout/process1"/>
    <dgm:cxn modelId="{00F0E26D-E36D-4F03-8416-191A6BDE77F6}" type="presParOf" srcId="{A8F765B3-27B8-4FC0-8133-88AF02611B27}" destId="{CFFC7811-DAAD-413E-9AE9-DFE0316FAAB7}" srcOrd="0" destOrd="0" presId="urn:microsoft.com/office/officeart/2005/8/layout/process1"/>
    <dgm:cxn modelId="{A53E1F29-FC37-49F1-8E29-3E77F45581B9}" type="presParOf" srcId="{B872FA72-5DA7-4DDA-9C4C-3618A3D21C37}" destId="{05D13814-A239-4D4F-A27F-9B368BD92ED3}" srcOrd="4" destOrd="0" presId="urn:microsoft.com/office/officeart/2005/8/layout/process1"/>
    <dgm:cxn modelId="{A259242A-9916-486C-B5DC-88743603A763}" type="presParOf" srcId="{B872FA72-5DA7-4DDA-9C4C-3618A3D21C37}" destId="{4FFD6104-7C94-4F89-BBFB-942A75B5C386}" srcOrd="5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/>
      <dgm:t>
        <a:bodyPr/>
        <a:lstStyle/>
        <a:p>
          <a:r>
            <a:rPr lang="en-US" dirty="0"/>
            <a:t>Single-cell RNA-</a:t>
          </a:r>
          <a:r>
            <a:rPr lang="en-US" dirty="0" err="1"/>
            <a:t>seq</a:t>
          </a:r>
          <a:endParaRPr lang="en-US" dirty="0"/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CRISPR &amp; 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Single-cell RNA-</a:t>
          </a:r>
          <a:r>
            <a:rPr lang="en-US" dirty="0" err="1"/>
            <a:t>seq</a:t>
          </a:r>
          <a:endParaRPr lang="en-US" dirty="0"/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CRISPR &amp; 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Single-cell RNA-</a:t>
          </a:r>
          <a:r>
            <a:rPr lang="en-US" dirty="0" err="1"/>
            <a:t>seq</a:t>
          </a:r>
          <a:endParaRPr lang="en-US" dirty="0"/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GO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CRISPR &amp; Screen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Protein-protein Interactions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NETPHOS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Mass Spec.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Protein-protein interactions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NETPHOS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EB2E3E6A-CD48-4113-81BF-40A6BAED0D7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Mass Spec.</a:t>
          </a:r>
        </a:p>
      </dgm:t>
    </dgm:pt>
    <dgm:pt modelId="{08015F76-2711-49F9-9689-BB618B032AAE}" type="parTrans" cxnId="{1CA25AC4-4E8A-4DDD-8E3C-AFC6D8CF4E03}">
      <dgm:prSet/>
      <dgm:spPr/>
      <dgm:t>
        <a:bodyPr/>
        <a:lstStyle/>
        <a:p>
          <a:endParaRPr lang="en-US"/>
        </a:p>
      </dgm:t>
    </dgm:pt>
    <dgm:pt modelId="{3030C814-5A27-4EF4-B587-C7135DFEB079}" type="sibTrans" cxnId="{1CA25AC4-4E8A-4DDD-8E3C-AFC6D8CF4E03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4FFD6104-7C94-4F89-BBFB-942A75B5C386}" type="pres">
      <dgm:prSet presAssocID="{F927C47A-DA5D-4276-A74A-B95C378F4EDE}" presName="sibTrans" presStyleLbl="sibTrans2D1" presStyleIdx="1" presStyleCnt="2"/>
      <dgm:spPr/>
    </dgm:pt>
    <dgm:pt modelId="{F4446F4E-0278-4565-8526-9274E8854078}" type="pres">
      <dgm:prSet presAssocID="{F927C47A-DA5D-4276-A74A-B95C378F4EDE}" presName="connectorText" presStyleLbl="sibTrans2D1" presStyleIdx="1" presStyleCnt="2"/>
      <dgm:spPr/>
    </dgm:pt>
    <dgm:pt modelId="{8233409F-3BF0-4F1A-B07A-95434769E988}" type="pres">
      <dgm:prSet presAssocID="{EB2E3E6A-CD48-4113-81BF-40A6BAED0D7D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69523E4C-7ECA-4227-BD77-F9785B5BF244}" type="presOf" srcId="{EB2E3E6A-CD48-4113-81BF-40A6BAED0D7D}" destId="{8233409F-3BF0-4F1A-B07A-95434769E988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345739A8-09F5-43A9-8122-0AE9BF94C29E}" type="presOf" srcId="{F927C47A-DA5D-4276-A74A-B95C378F4EDE}" destId="{F4446F4E-0278-4565-8526-9274E8854078}" srcOrd="1" destOrd="0" presId="urn:microsoft.com/office/officeart/2005/8/layout/process1"/>
    <dgm:cxn modelId="{1CA25AC4-4E8A-4DDD-8E3C-AFC6D8CF4E03}" srcId="{71E1BCF7-661C-4D1C-97F7-28551C5050C1}" destId="{EB2E3E6A-CD48-4113-81BF-40A6BAED0D7D}" srcOrd="2" destOrd="0" parTransId="{08015F76-2711-49F9-9689-BB618B032AAE}" sibTransId="{3030C814-5A27-4EF4-B587-C7135DFEB079}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643E8EA-99A0-447D-9F46-3A1559EFA719}" type="presOf" srcId="{F927C47A-DA5D-4276-A74A-B95C378F4EDE}" destId="{4FFD6104-7C94-4F89-BBFB-942A75B5C386}" srcOrd="0" destOrd="0" presId="urn:microsoft.com/office/officeart/2005/8/layout/process1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A259242A-9916-486C-B5DC-88743603A763}" type="presParOf" srcId="{B872FA72-5DA7-4DDA-9C4C-3618A3D21C37}" destId="{4FFD6104-7C94-4F89-BBFB-942A75B5C386}" srcOrd="3" destOrd="0" presId="urn:microsoft.com/office/officeart/2005/8/layout/process1"/>
    <dgm:cxn modelId="{06887E6B-8D1E-4FC4-8926-DB845976157A}" type="presParOf" srcId="{4FFD6104-7C94-4F89-BBFB-942A75B5C386}" destId="{F4446F4E-0278-4565-8526-9274E8854078}" srcOrd="0" destOrd="0" presId="urn:microsoft.com/office/officeart/2005/8/layout/process1"/>
    <dgm:cxn modelId="{53889A1A-38A7-4A0A-864A-88FFDE00F0B0}" type="presParOf" srcId="{B872FA72-5DA7-4DDA-9C4C-3618A3D21C37}" destId="{8233409F-3BF0-4F1A-B07A-95434769E9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E1BCF7-661C-4D1C-97F7-28551C5050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ED5D1A-8C3A-410B-B785-FB0F68118B4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Protein-protein interactions</a:t>
          </a:r>
        </a:p>
      </dgm:t>
    </dgm:pt>
    <dgm:pt modelId="{69E3A362-14EA-43F9-AAAA-D2C8822D8C78}" type="parTrans" cxnId="{B1D4C105-7CF9-438B-9FEE-F68937B39DB8}">
      <dgm:prSet/>
      <dgm:spPr/>
      <dgm:t>
        <a:bodyPr/>
        <a:lstStyle/>
        <a:p>
          <a:endParaRPr lang="en-US"/>
        </a:p>
      </dgm:t>
    </dgm:pt>
    <dgm:pt modelId="{65656FDA-0EFD-480C-973D-4EDC00A51550}" type="sibTrans" cxnId="{B1D4C105-7CF9-438B-9FEE-F68937B39DB8}">
      <dgm:prSet/>
      <dgm:spPr/>
      <dgm:t>
        <a:bodyPr/>
        <a:lstStyle/>
        <a:p>
          <a:endParaRPr lang="en-US"/>
        </a:p>
      </dgm:t>
    </dgm:pt>
    <dgm:pt modelId="{F4C150CD-1E8B-45C0-B0B1-58D23E72127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NETPHOS</a:t>
          </a:r>
        </a:p>
      </dgm:t>
    </dgm:pt>
    <dgm:pt modelId="{E98EA906-CDD2-4A13-B205-C481D4938594}" type="parTrans" cxnId="{FDE49CC7-D1FC-4561-8B2B-8495C5F2DC9C}">
      <dgm:prSet/>
      <dgm:spPr/>
      <dgm:t>
        <a:bodyPr/>
        <a:lstStyle/>
        <a:p>
          <a:endParaRPr lang="en-US"/>
        </a:p>
      </dgm:t>
    </dgm:pt>
    <dgm:pt modelId="{F927C47A-DA5D-4276-A74A-B95C378F4EDE}" type="sibTrans" cxnId="{FDE49CC7-D1FC-4561-8B2B-8495C5F2DC9C}">
      <dgm:prSet/>
      <dgm:spPr/>
      <dgm:t>
        <a:bodyPr/>
        <a:lstStyle/>
        <a:p>
          <a:endParaRPr lang="en-US"/>
        </a:p>
      </dgm:t>
    </dgm:pt>
    <dgm:pt modelId="{F0BDB3FB-4E6A-4FA3-A6F1-25C31B9A014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Mass Spec.</a:t>
          </a:r>
        </a:p>
      </dgm:t>
    </dgm:pt>
    <dgm:pt modelId="{FBBE11A7-F3AE-4C28-BC56-F01D6237A5E1}" type="parTrans" cxnId="{7B9206FA-BFE2-426F-A757-A8EEEEBCD8F9}">
      <dgm:prSet/>
      <dgm:spPr/>
      <dgm:t>
        <a:bodyPr/>
        <a:lstStyle/>
        <a:p>
          <a:endParaRPr lang="en-US"/>
        </a:p>
      </dgm:t>
    </dgm:pt>
    <dgm:pt modelId="{246E75D8-00E7-449F-845B-BCC88A244AF2}" type="sibTrans" cxnId="{7B9206FA-BFE2-426F-A757-A8EEEEBCD8F9}">
      <dgm:prSet/>
      <dgm:spPr/>
      <dgm:t>
        <a:bodyPr/>
        <a:lstStyle/>
        <a:p>
          <a:endParaRPr lang="en-US"/>
        </a:p>
      </dgm:t>
    </dgm:pt>
    <dgm:pt modelId="{B872FA72-5DA7-4DDA-9C4C-3618A3D21C37}" type="pres">
      <dgm:prSet presAssocID="{71E1BCF7-661C-4D1C-97F7-28551C5050C1}" presName="Name0" presStyleCnt="0">
        <dgm:presLayoutVars>
          <dgm:dir/>
          <dgm:resizeHandles val="exact"/>
        </dgm:presLayoutVars>
      </dgm:prSet>
      <dgm:spPr/>
    </dgm:pt>
    <dgm:pt modelId="{E543C8F5-03E4-4B4A-9B99-A066EFE47BF6}" type="pres">
      <dgm:prSet presAssocID="{8EED5D1A-8C3A-410B-B785-FB0F68118B4B}" presName="node" presStyleLbl="node1" presStyleIdx="0" presStyleCnt="3">
        <dgm:presLayoutVars>
          <dgm:bulletEnabled val="1"/>
        </dgm:presLayoutVars>
      </dgm:prSet>
      <dgm:spPr/>
    </dgm:pt>
    <dgm:pt modelId="{07CA6E56-16A6-4395-9887-9F2FB860BFB6}" type="pres">
      <dgm:prSet presAssocID="{65656FDA-0EFD-480C-973D-4EDC00A51550}" presName="sibTrans" presStyleLbl="sibTrans2D1" presStyleIdx="0" presStyleCnt="2"/>
      <dgm:spPr/>
    </dgm:pt>
    <dgm:pt modelId="{5870DDFA-200C-4F35-9550-46E1546D41B4}" type="pres">
      <dgm:prSet presAssocID="{65656FDA-0EFD-480C-973D-4EDC00A51550}" presName="connectorText" presStyleLbl="sibTrans2D1" presStyleIdx="0" presStyleCnt="2"/>
      <dgm:spPr/>
    </dgm:pt>
    <dgm:pt modelId="{05D13814-A239-4D4F-A27F-9B368BD92ED3}" type="pres">
      <dgm:prSet presAssocID="{F4C150CD-1E8B-45C0-B0B1-58D23E72127A}" presName="node" presStyleLbl="node1" presStyleIdx="1" presStyleCnt="3">
        <dgm:presLayoutVars>
          <dgm:bulletEnabled val="1"/>
        </dgm:presLayoutVars>
      </dgm:prSet>
      <dgm:spPr/>
    </dgm:pt>
    <dgm:pt modelId="{2849C2A5-3882-4366-8EAC-7EE2A33E4B9C}" type="pres">
      <dgm:prSet presAssocID="{F927C47A-DA5D-4276-A74A-B95C378F4EDE}" presName="sibTrans" presStyleLbl="sibTrans2D1" presStyleIdx="1" presStyleCnt="2"/>
      <dgm:spPr/>
    </dgm:pt>
    <dgm:pt modelId="{36420F28-3884-4779-B198-BF7C518EB021}" type="pres">
      <dgm:prSet presAssocID="{F927C47A-DA5D-4276-A74A-B95C378F4EDE}" presName="connectorText" presStyleLbl="sibTrans2D1" presStyleIdx="1" presStyleCnt="2"/>
      <dgm:spPr/>
    </dgm:pt>
    <dgm:pt modelId="{37448376-7AF2-4205-9628-86387CA3C500}" type="pres">
      <dgm:prSet presAssocID="{F0BDB3FB-4E6A-4FA3-A6F1-25C31B9A0143}" presName="node" presStyleLbl="node1" presStyleIdx="2" presStyleCnt="3">
        <dgm:presLayoutVars>
          <dgm:bulletEnabled val="1"/>
        </dgm:presLayoutVars>
      </dgm:prSet>
      <dgm:spPr/>
    </dgm:pt>
  </dgm:ptLst>
  <dgm:cxnLst>
    <dgm:cxn modelId="{B1D4C105-7CF9-438B-9FEE-F68937B39DB8}" srcId="{71E1BCF7-661C-4D1C-97F7-28551C5050C1}" destId="{8EED5D1A-8C3A-410B-B785-FB0F68118B4B}" srcOrd="0" destOrd="0" parTransId="{69E3A362-14EA-43F9-AAAA-D2C8822D8C78}" sibTransId="{65656FDA-0EFD-480C-973D-4EDC00A51550}"/>
    <dgm:cxn modelId="{7FABC505-5762-4031-9F2C-39FD83BD03F0}" type="presOf" srcId="{F0BDB3FB-4E6A-4FA3-A6F1-25C31B9A0143}" destId="{37448376-7AF2-4205-9628-86387CA3C500}" srcOrd="0" destOrd="0" presId="urn:microsoft.com/office/officeart/2005/8/layout/process1"/>
    <dgm:cxn modelId="{C5AE010E-999B-4F62-BAA3-B20D98488D72}" type="presOf" srcId="{F4C150CD-1E8B-45C0-B0B1-58D23E72127A}" destId="{05D13814-A239-4D4F-A27F-9B368BD92ED3}" srcOrd="0" destOrd="0" presId="urn:microsoft.com/office/officeart/2005/8/layout/process1"/>
    <dgm:cxn modelId="{7959FF1A-4B91-4E55-BCEC-B0D6F1AD9387}" type="presOf" srcId="{F927C47A-DA5D-4276-A74A-B95C378F4EDE}" destId="{2849C2A5-3882-4366-8EAC-7EE2A33E4B9C}" srcOrd="0" destOrd="0" presId="urn:microsoft.com/office/officeart/2005/8/layout/process1"/>
    <dgm:cxn modelId="{8AE7D831-E85D-4393-84DD-E543F84693D9}" type="presOf" srcId="{71E1BCF7-661C-4D1C-97F7-28551C5050C1}" destId="{B872FA72-5DA7-4DDA-9C4C-3618A3D21C37}" srcOrd="0" destOrd="0" presId="urn:microsoft.com/office/officeart/2005/8/layout/process1"/>
    <dgm:cxn modelId="{CE8D3959-85F6-4284-9661-BB1C90341DF4}" type="presOf" srcId="{8EED5D1A-8C3A-410B-B785-FB0F68118B4B}" destId="{E543C8F5-03E4-4B4A-9B99-A066EFE47BF6}" srcOrd="0" destOrd="0" presId="urn:microsoft.com/office/officeart/2005/8/layout/process1"/>
    <dgm:cxn modelId="{3A11888A-2F0C-4352-BAC4-613BFF8DCAE5}" type="presOf" srcId="{65656FDA-0EFD-480C-973D-4EDC00A51550}" destId="{5870DDFA-200C-4F35-9550-46E1546D41B4}" srcOrd="1" destOrd="0" presId="urn:microsoft.com/office/officeart/2005/8/layout/process1"/>
    <dgm:cxn modelId="{C05E47B0-3090-4F17-8A42-E1D549AB9040}" type="presOf" srcId="{F927C47A-DA5D-4276-A74A-B95C378F4EDE}" destId="{36420F28-3884-4779-B198-BF7C518EB021}" srcOrd="1" destOrd="0" presId="urn:microsoft.com/office/officeart/2005/8/layout/process1"/>
    <dgm:cxn modelId="{FDE49CC7-D1FC-4561-8B2B-8495C5F2DC9C}" srcId="{71E1BCF7-661C-4D1C-97F7-28551C5050C1}" destId="{F4C150CD-1E8B-45C0-B0B1-58D23E72127A}" srcOrd="1" destOrd="0" parTransId="{E98EA906-CDD2-4A13-B205-C481D4938594}" sibTransId="{F927C47A-DA5D-4276-A74A-B95C378F4EDE}"/>
    <dgm:cxn modelId="{7A6E67EE-F54A-4AEA-BB84-E978E0828710}" type="presOf" srcId="{65656FDA-0EFD-480C-973D-4EDC00A51550}" destId="{07CA6E56-16A6-4395-9887-9F2FB860BFB6}" srcOrd="0" destOrd="0" presId="urn:microsoft.com/office/officeart/2005/8/layout/process1"/>
    <dgm:cxn modelId="{7B9206FA-BFE2-426F-A757-A8EEEEBCD8F9}" srcId="{71E1BCF7-661C-4D1C-97F7-28551C5050C1}" destId="{F0BDB3FB-4E6A-4FA3-A6F1-25C31B9A0143}" srcOrd="2" destOrd="0" parTransId="{FBBE11A7-F3AE-4C28-BC56-F01D6237A5E1}" sibTransId="{246E75D8-00E7-449F-845B-BCC88A244AF2}"/>
    <dgm:cxn modelId="{00555125-1E15-4EDC-AF74-C7B37CB538C7}" type="presParOf" srcId="{B872FA72-5DA7-4DDA-9C4C-3618A3D21C37}" destId="{E543C8F5-03E4-4B4A-9B99-A066EFE47BF6}" srcOrd="0" destOrd="0" presId="urn:microsoft.com/office/officeart/2005/8/layout/process1"/>
    <dgm:cxn modelId="{8EFFA577-0699-4A52-9AC5-9E950C17859F}" type="presParOf" srcId="{B872FA72-5DA7-4DDA-9C4C-3618A3D21C37}" destId="{07CA6E56-16A6-4395-9887-9F2FB860BFB6}" srcOrd="1" destOrd="0" presId="urn:microsoft.com/office/officeart/2005/8/layout/process1"/>
    <dgm:cxn modelId="{21776817-D3F1-408A-9045-42CA57E514F5}" type="presParOf" srcId="{07CA6E56-16A6-4395-9887-9F2FB860BFB6}" destId="{5870DDFA-200C-4F35-9550-46E1546D41B4}" srcOrd="0" destOrd="0" presId="urn:microsoft.com/office/officeart/2005/8/layout/process1"/>
    <dgm:cxn modelId="{A53E1F29-FC37-49F1-8E29-3E77F45581B9}" type="presParOf" srcId="{B872FA72-5DA7-4DDA-9C4C-3618A3D21C37}" destId="{05D13814-A239-4D4F-A27F-9B368BD92ED3}" srcOrd="2" destOrd="0" presId="urn:microsoft.com/office/officeart/2005/8/layout/process1"/>
    <dgm:cxn modelId="{2A6B0936-87EE-4E0E-9254-CD4C185BF7BF}" type="presParOf" srcId="{B872FA72-5DA7-4DDA-9C4C-3618A3D21C37}" destId="{2849C2A5-3882-4366-8EAC-7EE2A33E4B9C}" srcOrd="3" destOrd="0" presId="urn:microsoft.com/office/officeart/2005/8/layout/process1"/>
    <dgm:cxn modelId="{CF005E24-1852-452E-8D6A-82ECA6C40BD3}" type="presParOf" srcId="{2849C2A5-3882-4366-8EAC-7EE2A33E4B9C}" destId="{36420F28-3884-4779-B198-BF7C518EB021}" srcOrd="0" destOrd="0" presId="urn:microsoft.com/office/officeart/2005/8/layout/process1"/>
    <dgm:cxn modelId="{665D9429-6F37-4ED9-9771-9791CFACFBE5}" type="presParOf" srcId="{B872FA72-5DA7-4DDA-9C4C-3618A3D21C37}" destId="{37448376-7AF2-4205-9628-86387CA3C5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3860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Ensembl</a:t>
          </a:r>
        </a:p>
      </dsp:txBody>
      <dsp:txXfrm>
        <a:off x="33522" y="188628"/>
        <a:ext cx="1628542" cy="953395"/>
      </dsp:txXfrm>
    </dsp:sp>
    <dsp:sp modelId="{07CA6E56-16A6-4395-9887-9F2FB860BFB6}">
      <dsp:nvSpPr>
        <dsp:cNvPr id="0" name=""/>
        <dsp:cNvSpPr/>
      </dsp:nvSpPr>
      <dsp:spPr>
        <a:xfrm>
          <a:off x="1860513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860513" y="539749"/>
        <a:ext cx="250479" cy="251154"/>
      </dsp:txXfrm>
    </dsp:sp>
    <dsp:sp modelId="{93DBE604-BBCB-4BE5-B4DA-496719A0A285}">
      <dsp:nvSpPr>
        <dsp:cNvPr id="0" name=""/>
        <dsp:cNvSpPr/>
      </dsp:nvSpPr>
      <dsp:spPr>
        <a:xfrm>
          <a:off x="2366873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MEGA</a:t>
          </a:r>
        </a:p>
      </dsp:txBody>
      <dsp:txXfrm>
        <a:off x="2396535" y="188628"/>
        <a:ext cx="1628542" cy="953395"/>
      </dsp:txXfrm>
    </dsp:sp>
    <dsp:sp modelId="{A8F765B3-27B8-4FC0-8133-88AF02611B27}">
      <dsp:nvSpPr>
        <dsp:cNvPr id="0" name=""/>
        <dsp:cNvSpPr/>
      </dsp:nvSpPr>
      <dsp:spPr>
        <a:xfrm>
          <a:off x="4223525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223525" y="539749"/>
        <a:ext cx="250479" cy="251154"/>
      </dsp:txXfrm>
    </dsp:sp>
    <dsp:sp modelId="{05D13814-A239-4D4F-A27F-9B368BD92ED3}">
      <dsp:nvSpPr>
        <dsp:cNvPr id="0" name=""/>
        <dsp:cNvSpPr/>
      </dsp:nvSpPr>
      <dsp:spPr>
        <a:xfrm>
          <a:off x="4729885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CRISPR-Cas9</a:t>
          </a:r>
        </a:p>
      </dsp:txBody>
      <dsp:txXfrm>
        <a:off x="4759547" y="188628"/>
        <a:ext cx="1628542" cy="953395"/>
      </dsp:txXfrm>
    </dsp:sp>
    <dsp:sp modelId="{4FFD6104-7C94-4F89-BBFB-942A75B5C386}">
      <dsp:nvSpPr>
        <dsp:cNvPr id="0" name=""/>
        <dsp:cNvSpPr/>
      </dsp:nvSpPr>
      <dsp:spPr>
        <a:xfrm>
          <a:off x="6586538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586538" y="539749"/>
        <a:ext cx="250479" cy="251154"/>
      </dsp:txXfrm>
    </dsp:sp>
    <dsp:sp modelId="{8233409F-3BF0-4F1A-B07A-95434769E988}">
      <dsp:nvSpPr>
        <dsp:cNvPr id="0" name=""/>
        <dsp:cNvSpPr/>
      </dsp:nvSpPr>
      <dsp:spPr>
        <a:xfrm>
          <a:off x="7092898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Screen</a:t>
          </a:r>
        </a:p>
      </dsp:txBody>
      <dsp:txXfrm>
        <a:off x="7122560" y="188628"/>
        <a:ext cx="1628542" cy="953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3860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Ensembl</a:t>
          </a:r>
        </a:p>
      </dsp:txBody>
      <dsp:txXfrm>
        <a:off x="33522" y="188628"/>
        <a:ext cx="1628542" cy="953395"/>
      </dsp:txXfrm>
    </dsp:sp>
    <dsp:sp modelId="{07CA6E56-16A6-4395-9887-9F2FB860BFB6}">
      <dsp:nvSpPr>
        <dsp:cNvPr id="0" name=""/>
        <dsp:cNvSpPr/>
      </dsp:nvSpPr>
      <dsp:spPr>
        <a:xfrm>
          <a:off x="1860513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860513" y="539749"/>
        <a:ext cx="250479" cy="251154"/>
      </dsp:txXfrm>
    </dsp:sp>
    <dsp:sp modelId="{93DBE604-BBCB-4BE5-B4DA-496719A0A285}">
      <dsp:nvSpPr>
        <dsp:cNvPr id="0" name=""/>
        <dsp:cNvSpPr/>
      </dsp:nvSpPr>
      <dsp:spPr>
        <a:xfrm>
          <a:off x="2366873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MEGA</a:t>
          </a:r>
        </a:p>
      </dsp:txBody>
      <dsp:txXfrm>
        <a:off x="2396535" y="188628"/>
        <a:ext cx="1628542" cy="953395"/>
      </dsp:txXfrm>
    </dsp:sp>
    <dsp:sp modelId="{A8F765B3-27B8-4FC0-8133-88AF02611B27}">
      <dsp:nvSpPr>
        <dsp:cNvPr id="0" name=""/>
        <dsp:cNvSpPr/>
      </dsp:nvSpPr>
      <dsp:spPr>
        <a:xfrm>
          <a:off x="4223525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223525" y="539749"/>
        <a:ext cx="250479" cy="251154"/>
      </dsp:txXfrm>
    </dsp:sp>
    <dsp:sp modelId="{05D13814-A239-4D4F-A27F-9B368BD92ED3}">
      <dsp:nvSpPr>
        <dsp:cNvPr id="0" name=""/>
        <dsp:cNvSpPr/>
      </dsp:nvSpPr>
      <dsp:spPr>
        <a:xfrm>
          <a:off x="4729885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CRISPR-Cas9</a:t>
          </a:r>
        </a:p>
      </dsp:txBody>
      <dsp:txXfrm>
        <a:off x="4759547" y="188628"/>
        <a:ext cx="1628542" cy="953395"/>
      </dsp:txXfrm>
    </dsp:sp>
    <dsp:sp modelId="{4FFD6104-7C94-4F89-BBFB-942A75B5C386}">
      <dsp:nvSpPr>
        <dsp:cNvPr id="0" name=""/>
        <dsp:cNvSpPr/>
      </dsp:nvSpPr>
      <dsp:spPr>
        <a:xfrm>
          <a:off x="6586538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586538" y="539749"/>
        <a:ext cx="250479" cy="251154"/>
      </dsp:txXfrm>
    </dsp:sp>
    <dsp:sp modelId="{8233409F-3BF0-4F1A-B07A-95434769E988}">
      <dsp:nvSpPr>
        <dsp:cNvPr id="0" name=""/>
        <dsp:cNvSpPr/>
      </dsp:nvSpPr>
      <dsp:spPr>
        <a:xfrm>
          <a:off x="7092898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Screen</a:t>
          </a:r>
        </a:p>
      </dsp:txBody>
      <dsp:txXfrm>
        <a:off x="7122560" y="188628"/>
        <a:ext cx="1628542" cy="953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3860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Ensembl</a:t>
          </a:r>
        </a:p>
      </dsp:txBody>
      <dsp:txXfrm>
        <a:off x="33522" y="188628"/>
        <a:ext cx="1628542" cy="953395"/>
      </dsp:txXfrm>
    </dsp:sp>
    <dsp:sp modelId="{07CA6E56-16A6-4395-9887-9F2FB860BFB6}">
      <dsp:nvSpPr>
        <dsp:cNvPr id="0" name=""/>
        <dsp:cNvSpPr/>
      </dsp:nvSpPr>
      <dsp:spPr>
        <a:xfrm>
          <a:off x="1860513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860513" y="539749"/>
        <a:ext cx="250479" cy="251154"/>
      </dsp:txXfrm>
    </dsp:sp>
    <dsp:sp modelId="{93DBE604-BBCB-4BE5-B4DA-496719A0A285}">
      <dsp:nvSpPr>
        <dsp:cNvPr id="0" name=""/>
        <dsp:cNvSpPr/>
      </dsp:nvSpPr>
      <dsp:spPr>
        <a:xfrm>
          <a:off x="2366873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MEGA</a:t>
          </a:r>
        </a:p>
      </dsp:txBody>
      <dsp:txXfrm>
        <a:off x="2396535" y="188628"/>
        <a:ext cx="1628542" cy="953395"/>
      </dsp:txXfrm>
    </dsp:sp>
    <dsp:sp modelId="{A8F765B3-27B8-4FC0-8133-88AF02611B27}">
      <dsp:nvSpPr>
        <dsp:cNvPr id="0" name=""/>
        <dsp:cNvSpPr/>
      </dsp:nvSpPr>
      <dsp:spPr>
        <a:xfrm>
          <a:off x="4223525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223525" y="539749"/>
        <a:ext cx="250479" cy="251154"/>
      </dsp:txXfrm>
    </dsp:sp>
    <dsp:sp modelId="{05D13814-A239-4D4F-A27F-9B368BD92ED3}">
      <dsp:nvSpPr>
        <dsp:cNvPr id="0" name=""/>
        <dsp:cNvSpPr/>
      </dsp:nvSpPr>
      <dsp:spPr>
        <a:xfrm>
          <a:off x="4729885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CRISPR-Cas9</a:t>
          </a:r>
        </a:p>
      </dsp:txBody>
      <dsp:txXfrm>
        <a:off x="4759547" y="188628"/>
        <a:ext cx="1628542" cy="953395"/>
      </dsp:txXfrm>
    </dsp:sp>
    <dsp:sp modelId="{4FFD6104-7C94-4F89-BBFB-942A75B5C386}">
      <dsp:nvSpPr>
        <dsp:cNvPr id="0" name=""/>
        <dsp:cNvSpPr/>
      </dsp:nvSpPr>
      <dsp:spPr>
        <a:xfrm>
          <a:off x="6586538" y="456031"/>
          <a:ext cx="357827" cy="41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586538" y="539749"/>
        <a:ext cx="250479" cy="251154"/>
      </dsp:txXfrm>
    </dsp:sp>
    <dsp:sp modelId="{8233409F-3BF0-4F1A-B07A-95434769E988}">
      <dsp:nvSpPr>
        <dsp:cNvPr id="0" name=""/>
        <dsp:cNvSpPr/>
      </dsp:nvSpPr>
      <dsp:spPr>
        <a:xfrm>
          <a:off x="7092898" y="158966"/>
          <a:ext cx="1687866" cy="10127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Screen</a:t>
          </a:r>
        </a:p>
      </dsp:txBody>
      <dsp:txXfrm>
        <a:off x="7122560" y="188628"/>
        <a:ext cx="1628542" cy="953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Single-cell RNA-</a:t>
          </a:r>
          <a:r>
            <a:rPr lang="en-US" sz="2800" kern="1200" dirty="0" err="1"/>
            <a:t>seq</a:t>
          </a:r>
          <a:endParaRPr lang="en-US" sz="2800" kern="1200" dirty="0"/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</a:t>
          </a:r>
        </a:p>
      </dsp:txBody>
      <dsp:txXfrm>
        <a:off x="3370278" y="31107"/>
        <a:ext cx="2317222" cy="999847"/>
      </dsp:txXfrm>
    </dsp:sp>
    <dsp:sp modelId="{4FFD6104-7C94-4F89-BBFB-942A75B5C386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56551" y="354000"/>
        <a:ext cx="353108" cy="354060"/>
      </dsp:txXfrm>
    </dsp:sp>
    <dsp:sp modelId="{8233409F-3BF0-4F1A-B07A-95434769E988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CRISPR &amp; Screen</a:t>
          </a:r>
        </a:p>
      </dsp:txBody>
      <dsp:txXfrm>
        <a:off x="6701489" y="31107"/>
        <a:ext cx="2317222" cy="999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Single-cell RNA-</a:t>
          </a:r>
          <a:r>
            <a:rPr lang="en-US" sz="2800" kern="1200" dirty="0" err="1"/>
            <a:t>seq</a:t>
          </a:r>
          <a:endParaRPr lang="en-US" sz="2800" kern="1200" dirty="0"/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</a:t>
          </a:r>
        </a:p>
      </dsp:txBody>
      <dsp:txXfrm>
        <a:off x="3370278" y="31107"/>
        <a:ext cx="2317222" cy="999847"/>
      </dsp:txXfrm>
    </dsp:sp>
    <dsp:sp modelId="{4FFD6104-7C94-4F89-BBFB-942A75B5C386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56551" y="354000"/>
        <a:ext cx="353108" cy="354060"/>
      </dsp:txXfrm>
    </dsp:sp>
    <dsp:sp modelId="{8233409F-3BF0-4F1A-B07A-95434769E988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CRISPR &amp; Screen</a:t>
          </a:r>
        </a:p>
      </dsp:txBody>
      <dsp:txXfrm>
        <a:off x="6701489" y="31107"/>
        <a:ext cx="2317222" cy="999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Single-cell RNA-</a:t>
          </a:r>
          <a:r>
            <a:rPr lang="en-US" sz="2800" kern="1200" dirty="0" err="1"/>
            <a:t>seq</a:t>
          </a:r>
          <a:endParaRPr lang="en-US" sz="2800" kern="1200" dirty="0"/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</a:t>
          </a:r>
        </a:p>
      </dsp:txBody>
      <dsp:txXfrm>
        <a:off x="3370278" y="31107"/>
        <a:ext cx="2317222" cy="999847"/>
      </dsp:txXfrm>
    </dsp:sp>
    <dsp:sp modelId="{4FFD6104-7C94-4F89-BBFB-942A75B5C386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56551" y="354000"/>
        <a:ext cx="353108" cy="354060"/>
      </dsp:txXfrm>
    </dsp:sp>
    <dsp:sp modelId="{8233409F-3BF0-4F1A-B07A-95434769E988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CRISPR &amp; Screen</a:t>
          </a:r>
        </a:p>
      </dsp:txBody>
      <dsp:txXfrm>
        <a:off x="6701489" y="31107"/>
        <a:ext cx="2317222" cy="9998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Protein-protein Interactions</a:t>
          </a:r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NETPHOS</a:t>
          </a:r>
        </a:p>
      </dsp:txBody>
      <dsp:txXfrm>
        <a:off x="3370278" y="31107"/>
        <a:ext cx="2317222" cy="999847"/>
      </dsp:txXfrm>
    </dsp:sp>
    <dsp:sp modelId="{4FFD6104-7C94-4F89-BBFB-942A75B5C386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56551" y="354000"/>
        <a:ext cx="353108" cy="354060"/>
      </dsp:txXfrm>
    </dsp:sp>
    <dsp:sp modelId="{8233409F-3BF0-4F1A-B07A-95434769E988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Mass Spec.</a:t>
          </a:r>
        </a:p>
      </dsp:txBody>
      <dsp:txXfrm>
        <a:off x="6701489" y="31107"/>
        <a:ext cx="2317222" cy="9998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Protein-protein interactions</a:t>
          </a:r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NETPHOS</a:t>
          </a:r>
        </a:p>
      </dsp:txBody>
      <dsp:txXfrm>
        <a:off x="3370278" y="31107"/>
        <a:ext cx="2317222" cy="999847"/>
      </dsp:txXfrm>
    </dsp:sp>
    <dsp:sp modelId="{4FFD6104-7C94-4F89-BBFB-942A75B5C386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56551" y="354000"/>
        <a:ext cx="353108" cy="354060"/>
      </dsp:txXfrm>
    </dsp:sp>
    <dsp:sp modelId="{8233409F-3BF0-4F1A-B07A-95434769E988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Mass Spec.</a:t>
          </a:r>
        </a:p>
      </dsp:txBody>
      <dsp:txXfrm>
        <a:off x="6701489" y="31107"/>
        <a:ext cx="2317222" cy="9998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C8F5-03E4-4B4A-9B99-A066EFE47BF6}">
      <dsp:nvSpPr>
        <dsp:cNvPr id="0" name=""/>
        <dsp:cNvSpPr/>
      </dsp:nvSpPr>
      <dsp:spPr>
        <a:xfrm>
          <a:off x="7960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Protein-protein interactions</a:t>
          </a:r>
        </a:p>
      </dsp:txBody>
      <dsp:txXfrm>
        <a:off x="39067" y="31107"/>
        <a:ext cx="2317222" cy="999847"/>
      </dsp:txXfrm>
    </dsp:sp>
    <dsp:sp modelId="{07CA6E56-16A6-4395-9887-9F2FB860BFB6}">
      <dsp:nvSpPr>
        <dsp:cNvPr id="0" name=""/>
        <dsp:cNvSpPr/>
      </dsp:nvSpPr>
      <dsp:spPr>
        <a:xfrm>
          <a:off x="2625340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25340" y="354000"/>
        <a:ext cx="353108" cy="354060"/>
      </dsp:txXfrm>
    </dsp:sp>
    <dsp:sp modelId="{05D13814-A239-4D4F-A27F-9B368BD92ED3}">
      <dsp:nvSpPr>
        <dsp:cNvPr id="0" name=""/>
        <dsp:cNvSpPr/>
      </dsp:nvSpPr>
      <dsp:spPr>
        <a:xfrm>
          <a:off x="3339171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NETPHOS</a:t>
          </a:r>
        </a:p>
      </dsp:txBody>
      <dsp:txXfrm>
        <a:off x="3370278" y="31107"/>
        <a:ext cx="2317222" cy="999847"/>
      </dsp:txXfrm>
    </dsp:sp>
    <dsp:sp modelId="{2849C2A5-3882-4366-8EAC-7EE2A33E4B9C}">
      <dsp:nvSpPr>
        <dsp:cNvPr id="0" name=""/>
        <dsp:cNvSpPr/>
      </dsp:nvSpPr>
      <dsp:spPr>
        <a:xfrm>
          <a:off x="5956551" y="235980"/>
          <a:ext cx="504440" cy="59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56551" y="354000"/>
        <a:ext cx="353108" cy="354060"/>
      </dsp:txXfrm>
    </dsp:sp>
    <dsp:sp modelId="{37448376-7AF2-4205-9628-86387CA3C500}">
      <dsp:nvSpPr>
        <dsp:cNvPr id="0" name=""/>
        <dsp:cNvSpPr/>
      </dsp:nvSpPr>
      <dsp:spPr>
        <a:xfrm>
          <a:off x="6670382" y="0"/>
          <a:ext cx="2379436" cy="106206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Mass Spec.</a:t>
          </a:r>
        </a:p>
      </dsp:txBody>
      <dsp:txXfrm>
        <a:off x="6701489" y="31107"/>
        <a:ext cx="2317222" cy="99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7E55-2BD6-47BE-A9B1-38A1FBBC8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17EA-DEDE-48E6-BE79-953860E69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2346-CDAD-455D-A2E2-5D367645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D38-DCDE-44BE-A80A-E1385D14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081F-E42B-4D9D-81E2-DE8EB4A6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1795-656C-4980-A509-9980F690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7963C-6C86-4A97-A951-B571DE79A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D907-CF1A-4394-8A71-78310A10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B52A5-5B49-4899-B61A-0F608C96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FDC8-8666-49C7-B137-4CDD0C8E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6E95F-75C2-4608-BCEC-BC292BC11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E444-5FB6-4A79-97E6-8D659962A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D7D29-D668-4860-89C8-CE8F3D6B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9160-C949-42A7-8E48-D0905634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04B9-5B12-4D24-A5BA-48387F7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2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FF52-2534-47AD-B5EA-C247664C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2DCA7-B5F5-4ACD-B140-74685623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B83E-BE9E-49D0-AC93-D4807BA9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3D57-952E-449F-836C-EFC5485C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0349B-0418-4CA5-88A6-3788DAA4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C846-B556-4F0F-B5CA-776373C4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C513-7242-4FCB-92D7-5447477C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777A-3FDB-4F3C-9A40-851EE2AF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E48C-49B5-47CB-834B-3D82152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46A3-26C0-4585-98DC-383D93E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3B96-3CE2-445F-ABB9-3C6BBAF2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66B4-DA38-411F-8A81-44BF14FC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CDEFE-EF0D-4DA5-A6AD-886CAA4D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E87A-9230-42DA-A160-598EBEFE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75C2F-210C-47C8-BB6B-653E73D0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788A6-F543-45F7-800B-04B3B2B2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D036-440F-4091-9FC2-66C37882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3B30-1A97-4C7A-957F-09BA4C9E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86ACE-F34C-4FA4-92BA-EDF5E0E1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2EAD4-FA17-41D7-88FC-D2CE39E9F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211B5-2E45-4E9B-9436-899A048B5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BCD42-C8C2-40D5-B65E-EDD586AC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C661F-64EA-435C-AC92-C6D97EF1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BEB63-6486-46F3-95A3-604217F4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6D4-E30D-4D5D-9515-8E64286D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4767D-2F86-4B33-ABF3-4D86DA80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1725C-6506-493F-9574-C19318C1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C55BD-A900-4B8A-A093-54D7E5D9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F00D5-9A23-4D81-8F69-C5217B8B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540A4-9CF1-4387-8C6B-2D4ACF6E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C40B5-704C-496B-9D8A-D29FC97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1E61-EB54-4E62-8144-1340C532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9382-39BC-42AB-ABD2-14F94F21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910FC-A378-4060-927A-7A99E9E09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8789-739C-4E75-9F3E-CC246FF0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1250-6595-4F7C-B9FF-26051677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623C5-CA38-43DB-B029-75B37AD0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19C3-3D37-4CCA-A261-3C68982E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55BD6-A327-4B3E-ABDB-627B5DC6C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DDA37-C677-4F9C-9C76-764AA5944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33F29-E1FA-449D-95B0-2A343B3F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C006-51E8-4F50-90F6-3564AB67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17598-66EF-46A1-AF2D-31F2EB9F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89AB1-E269-466B-B1E2-C6F3461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F6480-34A5-4AEC-A074-147A117D8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175D-6B44-4C90-86D3-EEC15B996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CF5F-AB45-4C16-ABA4-AF0BE0E8A0C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D35D7-0D89-41A6-86D8-FEC1D5866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E4BF-FB3E-4FFB-A2CF-1682DB810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F04F-08B9-4B21-B695-891AE574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8.png"/><Relationship Id="rId10" Type="http://schemas.microsoft.com/office/2007/relationships/diagramDrawing" Target="../diagrams/drawing2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wisegeek.com/cell-differentiation-diagram.jpg" TargetMode="External"/><Relationship Id="rId13" Type="http://schemas.openxmlformats.org/officeDocument/2006/relationships/hyperlink" Target="https://en.wikipedia.org/wiki/Anaplastic_thyroid_cancer#/media/File:Anaplastic_thyroid_carcinoma_low_mag.jpg" TargetMode="External"/><Relationship Id="rId18" Type="http://schemas.openxmlformats.org/officeDocument/2006/relationships/hyperlink" Target="https://i.ytimg.com/vi/0h5jM7eN6j4/maxresdefault.jpg" TargetMode="External"/><Relationship Id="rId3" Type="http://schemas.openxmlformats.org/officeDocument/2006/relationships/hyperlink" Target="http://ocw.tufts.edu/data/4/221047/221077_xlarge.jpg" TargetMode="External"/><Relationship Id="rId7" Type="http://schemas.openxmlformats.org/officeDocument/2006/relationships/hyperlink" Target="https://www.ous-research.no/institute/images/news/2010/integrin-degradation.jpg" TargetMode="External"/><Relationship Id="rId12" Type="http://schemas.openxmlformats.org/officeDocument/2006/relationships/hyperlink" Target="https://www.scienceofmassage.com/wp-content/uploads/2017/05/DRJEFF1.png" TargetMode="External"/><Relationship Id="rId17" Type="http://schemas.openxmlformats.org/officeDocument/2006/relationships/hyperlink" Target="https://s3.amazonaws.com/go-public/image/go-logo.large.png" TargetMode="External"/><Relationship Id="rId2" Type="http://schemas.openxmlformats.org/officeDocument/2006/relationships/hyperlink" Target="http://ent.uci.edu/more-at-uc-irvine/conditions/images/thyroid-cancer.jpg" TargetMode="External"/><Relationship Id="rId16" Type="http://schemas.openxmlformats.org/officeDocument/2006/relationships/hyperlink" Target="https://static1.squarespace.com/static/57a2155f579fb340501cef73/t/59c19a4049fc2beaafbd1fca/1505859473687/CRISPR:Cas9.jpg" TargetMode="External"/><Relationship Id="rId20" Type="http://schemas.openxmlformats.org/officeDocument/2006/relationships/hyperlink" Target="https://upload.wikimedia.org/wikipedia/commons/6/65/Papillary_thyroid_carcinoma_tall_cell_var_intermed_ma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om/slide/4830904/15/images/45/DNA+Transcription+RNA+Nucleus+Cytoplasm.jpg" TargetMode="External"/><Relationship Id="rId11" Type="http://schemas.openxmlformats.org/officeDocument/2006/relationships/hyperlink" Target="https://www.cisbio.com/sites/default/files/htrf/products/kinase-pathway_phospho-ERK.png" TargetMode="External"/><Relationship Id="rId5" Type="http://schemas.openxmlformats.org/officeDocument/2006/relationships/hyperlink" Target="http://blog.dana-farber.org/insight/2017/09/thyroid-cancer-symptoms-signs/" TargetMode="External"/><Relationship Id="rId15" Type="http://schemas.openxmlformats.org/officeDocument/2006/relationships/hyperlink" Target="http://www.ib.bioninja.com.au/_Media/multiple-alignment-2_med.jpeg" TargetMode="External"/><Relationship Id="rId10" Type="http://schemas.openxmlformats.org/officeDocument/2006/relationships/hyperlink" Target="https://biology.uiowa.edu/sites/biology.uiowa.edu/files/model_organisms.jpg" TargetMode="External"/><Relationship Id="rId19" Type="http://schemas.openxmlformats.org/officeDocument/2006/relationships/hyperlink" Target="https://seer.cancer.gov/statfacts/html/thyro.html" TargetMode="External"/><Relationship Id="rId4" Type="http://schemas.openxmlformats.org/officeDocument/2006/relationships/hyperlink" Target="http://1.bp.blogspot.com/-vtC-abWusoI/UoWFIxsIdpI/AAAAAAAAChE/HskPRzy3jCc/s1600/thyroid.png" TargetMode="External"/><Relationship Id="rId9" Type="http://schemas.openxmlformats.org/officeDocument/2006/relationships/hyperlink" Target="https://www.whatisdna.net/wp-content/uploads/2016/11/SNP.png" TargetMode="External"/><Relationship Id="rId14" Type="http://schemas.openxmlformats.org/officeDocument/2006/relationships/hyperlink" Target="http://www.wikidoc.org/images/0/0b/Medullary_thyroid_carcinoma_-_high_mag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ente-energia.com/iz113.jpg" TargetMode="External"/><Relationship Id="rId3" Type="http://schemas.openxmlformats.org/officeDocument/2006/relationships/hyperlink" Target="http://dev.biologists.org/content/develop/143/24/4558/F1.large.jpg" TargetMode="External"/><Relationship Id="rId7" Type="http://schemas.openxmlformats.org/officeDocument/2006/relationships/hyperlink" Target="http://discovermagazine.com/~/media/Images/Issues/2014/JanFeb/snip-DNA.jpg" TargetMode="External"/><Relationship Id="rId2" Type="http://schemas.openxmlformats.org/officeDocument/2006/relationships/hyperlink" Target="http://www.drugline.org/img/term/transcription-factor-15233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ematologica.org/content/haematol/96/3/408/F3.large.jpg" TargetMode="External"/><Relationship Id="rId11" Type="http://schemas.openxmlformats.org/officeDocument/2006/relationships/hyperlink" Target="https://www.utmb.edu/otoref/Grnds/Thyroid-CA-021204/Thyroid-CA-021204-slides.pdf" TargetMode="External"/><Relationship Id="rId5" Type="http://schemas.openxmlformats.org/officeDocument/2006/relationships/hyperlink" Target="https://www.researchgate.net/profile/Ken_Yamashita3/publication/266625227/figure/fig1/AS:203126704480260@1425440588553/Upper-wild-type-mouse-lower-Klotho-mutant-mouse-The-Klotho-mouse-is-smaller-in-size.png" TargetMode="External"/><Relationship Id="rId10" Type="http://schemas.openxmlformats.org/officeDocument/2006/relationships/hyperlink" Target="http://jcp.bmj.com/content/jclinpath/60/3/244/F2.large.jpg" TargetMode="External"/><Relationship Id="rId4" Type="http://schemas.openxmlformats.org/officeDocument/2006/relationships/hyperlink" Target="https://media.nature.com/m685/nature-assets/nrc/journal/v13/n7/images/nrc3539-f4.jpg" TargetMode="External"/><Relationship Id="rId9" Type="http://schemas.openxmlformats.org/officeDocument/2006/relationships/hyperlink" Target="http://www.tuscany-diet.net/wp-content/uploads/2015/04/protein-structur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EA6D-D025-468E-9E68-ADEB5EF8C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0254" y="2530874"/>
            <a:ext cx="5091744" cy="163140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 Medullary Thyroid Cancer &amp; FOXE1 Gene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4733" y="4097793"/>
            <a:ext cx="358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Franklin Yeo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8606" y="6182038"/>
            <a:ext cx="3040683" cy="47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GEN 564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2" y="5199695"/>
            <a:ext cx="3110553" cy="10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A521-5311-4238-A4BF-FC1DFE1D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30588"/>
            <a:ext cx="12192000" cy="6450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What model organisms should be utilized to study FOXE1?</a:t>
            </a:r>
          </a:p>
        </p:txBody>
      </p:sp>
      <p:pic>
        <p:nvPicPr>
          <p:cNvPr id="5122" name="Picture 2" descr="https://biology.uiowa.edu/sites/biology.uiowa.edu/files/model_organisms.jpg">
            <a:extLst>
              <a:ext uri="{FF2B5EF4-FFF2-40B4-BE49-F238E27FC236}">
                <a16:creationId xmlns:a16="http://schemas.microsoft.com/office/drawing/2014/main" id="{98FDFDD3-53EB-45D1-B45A-02EDF655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1" y="1584960"/>
            <a:ext cx="483325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DDA7F2-31DB-46E6-97A3-1E5F6D9BDC6E}"/>
              </a:ext>
            </a:extLst>
          </p:cNvPr>
          <p:cNvSpPr/>
          <p:nvPr/>
        </p:nvSpPr>
        <p:spPr>
          <a:xfrm>
            <a:off x="4228051" y="1569066"/>
            <a:ext cx="1610687" cy="1468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BB34-7EEB-43A6-8BB2-ABA87F9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Why study mice for NMTC?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266B3-E605-41F6-A1DB-16683C68CFFE}"/>
              </a:ext>
            </a:extLst>
          </p:cNvPr>
          <p:cNvSpPr txBox="1"/>
          <p:nvPr/>
        </p:nvSpPr>
        <p:spPr>
          <a:xfrm>
            <a:off x="733403" y="1116438"/>
            <a:ext cx="262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Papillary Thyroid Cancer</a:t>
            </a:r>
          </a:p>
          <a:p>
            <a:pPr algn="ctr"/>
            <a:r>
              <a:rPr lang="en-US" dirty="0"/>
              <a:t>(PTC)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DFCE8-4BFE-45BE-8450-5A518FB28A69}"/>
              </a:ext>
            </a:extLst>
          </p:cNvPr>
          <p:cNvSpPr txBox="1"/>
          <p:nvPr/>
        </p:nvSpPr>
        <p:spPr>
          <a:xfrm>
            <a:off x="4539842" y="1116438"/>
            <a:ext cx="311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Follicular Thyroid Cancer</a:t>
            </a:r>
          </a:p>
          <a:p>
            <a:pPr algn="ctr"/>
            <a:r>
              <a:rPr lang="en-US" dirty="0"/>
              <a:t>(FTC)</a:t>
            </a:r>
          </a:p>
        </p:txBody>
      </p:sp>
      <p:pic>
        <p:nvPicPr>
          <p:cNvPr id="1030" name="Picture 6" descr="Anaplastic thyroid carcinoma low mag.jpg">
            <a:extLst>
              <a:ext uri="{FF2B5EF4-FFF2-40B4-BE49-F238E27FC236}">
                <a16:creationId xmlns:a16="http://schemas.microsoft.com/office/drawing/2014/main" id="{6F46FADD-D28A-4DF0-8A12-F536B3B4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30" y="2084877"/>
            <a:ext cx="3760580" cy="25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00771-246B-4BFE-8567-49C2F7994438}"/>
              </a:ext>
            </a:extLst>
          </p:cNvPr>
          <p:cNvSpPr txBox="1"/>
          <p:nvPr/>
        </p:nvSpPr>
        <p:spPr>
          <a:xfrm>
            <a:off x="8776281" y="1116438"/>
            <a:ext cx="273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Anaplastic Thyroid Cancer</a:t>
            </a:r>
          </a:p>
          <a:p>
            <a:pPr algn="ctr"/>
            <a:r>
              <a:rPr lang="en-US" dirty="0"/>
              <a:t>(ATC)</a:t>
            </a:r>
          </a:p>
        </p:txBody>
      </p:sp>
      <p:pic>
        <p:nvPicPr>
          <p:cNvPr id="7" name="Picture 2" descr="https://upload.wikimedia.org/wikipedia/commons/6/65/Papillary_thyroid_carcinoma_tall_cell_var_intermed_mag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0" y="2078650"/>
            <a:ext cx="3760581" cy="25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32F53E-D9F1-45E1-87A9-763ACE48C990}"/>
              </a:ext>
            </a:extLst>
          </p:cNvPr>
          <p:cNvSpPr txBox="1"/>
          <p:nvPr/>
        </p:nvSpPr>
        <p:spPr>
          <a:xfrm>
            <a:off x="476693" y="5926182"/>
            <a:ext cx="1123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both humans and mice, NMTC subtypes can be classified according to histopathological characteristics of the cell</a:t>
            </a:r>
          </a:p>
          <a:p>
            <a:pPr algn="ctr"/>
            <a:r>
              <a:rPr lang="en-US" dirty="0"/>
              <a:t>(Microscopic Examination)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E94C3-9014-4EC9-9917-8D1CCF89EE6E}"/>
              </a:ext>
            </a:extLst>
          </p:cNvPr>
          <p:cNvSpPr txBox="1"/>
          <p:nvPr/>
        </p:nvSpPr>
        <p:spPr>
          <a:xfrm>
            <a:off x="8265426" y="5037811"/>
            <a:ext cx="376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Poor cell differentiation observed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4E487-C3E8-472F-BAB0-E1198A66DE84}"/>
              </a:ext>
            </a:extLst>
          </p:cNvPr>
          <p:cNvSpPr txBox="1"/>
          <p:nvPr/>
        </p:nvSpPr>
        <p:spPr>
          <a:xfrm>
            <a:off x="165990" y="4761272"/>
            <a:ext cx="376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Psammoma</a:t>
            </a:r>
            <a:r>
              <a:rPr lang="en-US" dirty="0"/>
              <a:t> bodies, well- formed fibrovascular cores, and ground glass appearance of nuclei observed</a:t>
            </a:r>
          </a:p>
        </p:txBody>
      </p:sp>
      <p:pic>
        <p:nvPicPr>
          <p:cNvPr id="13" name="Picture 2" descr="http://jcp.bmj.com/content/jclinpath/60/3/244/F2.large.jpg">
            <a:extLst>
              <a:ext uri="{FF2B5EF4-FFF2-40B4-BE49-F238E27FC236}">
                <a16:creationId xmlns:a16="http://schemas.microsoft.com/office/drawing/2014/main" id="{042D92F1-BDE4-4A65-88F2-4759DEA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76" y="2064213"/>
            <a:ext cx="3436448" cy="25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9D2C29-73DD-4F0B-A2F5-9C89F71DEFF1}"/>
              </a:ext>
            </a:extLst>
          </p:cNvPr>
          <p:cNvSpPr txBox="1"/>
          <p:nvPr/>
        </p:nvSpPr>
        <p:spPr>
          <a:xfrm>
            <a:off x="4215708" y="4761272"/>
            <a:ext cx="37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Capsular and vascular invasion observed</a:t>
            </a:r>
          </a:p>
        </p:txBody>
      </p:sp>
    </p:spTree>
    <p:extLst>
      <p:ext uri="{BB962C8B-B14F-4D97-AF65-F5344CB8AC3E}">
        <p14:creationId xmlns:p14="http://schemas.microsoft.com/office/powerpoint/2010/main" val="84572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2A22-3FC6-4403-B143-8DAC9437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12192000" cy="6247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How do human and mouse FOXE1 interactions compare?</a:t>
            </a:r>
          </a:p>
        </p:txBody>
      </p:sp>
      <p:pic>
        <p:nvPicPr>
          <p:cNvPr id="2050" name="Picture 2" descr="https://yeogen564s18.weebly.com/uploads/1/1/7/3/117372591/published/string-normal-image.png?1522961470">
            <a:extLst>
              <a:ext uri="{FF2B5EF4-FFF2-40B4-BE49-F238E27FC236}">
                <a16:creationId xmlns:a16="http://schemas.microsoft.com/office/drawing/2014/main" id="{BC0519CF-D352-4DA9-BEE8-9AD8B243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8" y="1134098"/>
            <a:ext cx="6844602" cy="34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eogen564s18.weebly.com/uploads/1/1/7/3/117372591/string-normal-image-1_orig.png">
            <a:extLst>
              <a:ext uri="{FF2B5EF4-FFF2-40B4-BE49-F238E27FC236}">
                <a16:creationId xmlns:a16="http://schemas.microsoft.com/office/drawing/2014/main" id="{812574F2-33BE-4E65-8B03-84652CB9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4727"/>
            <a:ext cx="6844602" cy="40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5F9761-A1E1-40E9-A789-4A9E1518EB29}"/>
              </a:ext>
            </a:extLst>
          </p:cNvPr>
          <p:cNvSpPr/>
          <p:nvPr/>
        </p:nvSpPr>
        <p:spPr>
          <a:xfrm>
            <a:off x="9102055" y="2687216"/>
            <a:ext cx="1736520" cy="16834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Picture">
            <a:extLst>
              <a:ext uri="{FF2B5EF4-FFF2-40B4-BE49-F238E27FC236}">
                <a16:creationId xmlns:a16="http://schemas.microsoft.com/office/drawing/2014/main" id="{5303F436-F784-4AD2-AD44-EC41EB89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94" y="4640655"/>
            <a:ext cx="738459" cy="12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">
            <a:extLst>
              <a:ext uri="{FF2B5EF4-FFF2-40B4-BE49-F238E27FC236}">
                <a16:creationId xmlns:a16="http://schemas.microsoft.com/office/drawing/2014/main" id="{C9B7D766-2C89-448F-A4F5-E71F8AAD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21" y="5004286"/>
            <a:ext cx="838867" cy="8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44640DB-A095-4567-9A93-A7E5CCFCA568}"/>
              </a:ext>
            </a:extLst>
          </p:cNvPr>
          <p:cNvSpPr/>
          <p:nvPr/>
        </p:nvSpPr>
        <p:spPr>
          <a:xfrm>
            <a:off x="2795039" y="2687216"/>
            <a:ext cx="1736520" cy="168344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83B13-4CAD-406F-BD58-995D2D107E5B}"/>
              </a:ext>
            </a:extLst>
          </p:cNvPr>
          <p:cNvSpPr txBox="1"/>
          <p:nvPr/>
        </p:nvSpPr>
        <p:spPr>
          <a:xfrm>
            <a:off x="4358443" y="3917984"/>
            <a:ext cx="15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Thyroid gland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72AF6-192A-450F-9513-020E7D5C4DBE}"/>
              </a:ext>
            </a:extLst>
          </p:cNvPr>
          <p:cNvSpPr txBox="1"/>
          <p:nvPr/>
        </p:nvSpPr>
        <p:spPr>
          <a:xfrm>
            <a:off x="10838575" y="3917199"/>
            <a:ext cx="15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Thyroid gland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77A85-6A5C-434C-A800-0EB212C932DE}"/>
              </a:ext>
            </a:extLst>
          </p:cNvPr>
          <p:cNvSpPr txBox="1"/>
          <p:nvPr/>
        </p:nvSpPr>
        <p:spPr>
          <a:xfrm>
            <a:off x="2782995" y="1068809"/>
            <a:ext cx="213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Embryonic organ morphogenesis,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Endocrine system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C6A1-75C2-42AB-9924-E44369F79175}"/>
              </a:ext>
            </a:extLst>
          </p:cNvPr>
          <p:cNvSpPr txBox="1"/>
          <p:nvPr/>
        </p:nvSpPr>
        <p:spPr>
          <a:xfrm>
            <a:off x="9102054" y="1068809"/>
            <a:ext cx="213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Embryonic organ morphogenesis,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Endocrine system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A965B7-FA95-4589-9A20-9C38B56A1D13}"/>
              </a:ext>
            </a:extLst>
          </p:cNvPr>
          <p:cNvCxnSpPr/>
          <p:nvPr/>
        </p:nvCxnSpPr>
        <p:spPr>
          <a:xfrm flipH="1">
            <a:off x="3546505" y="1956987"/>
            <a:ext cx="76912" cy="1965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C9F55-A395-4B3F-8133-97208E2F9959}"/>
              </a:ext>
            </a:extLst>
          </p:cNvPr>
          <p:cNvCxnSpPr/>
          <p:nvPr/>
        </p:nvCxnSpPr>
        <p:spPr>
          <a:xfrm flipH="1">
            <a:off x="9893403" y="1956987"/>
            <a:ext cx="76912" cy="1965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2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8FE7-355E-43C8-A193-16A1BA5C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the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6579-BA41-49DD-B765-45A3C24C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6503"/>
            <a:ext cx="12192000" cy="557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Identify how FOXE1 is responsible for the uncontrolled growth of follicular cells within the thyroid gland</a:t>
            </a:r>
          </a:p>
        </p:txBody>
      </p:sp>
      <p:pic>
        <p:nvPicPr>
          <p:cNvPr id="3074" name="Picture 2" descr="http://www.wikidoc.org/images/0/0b/Medullary_thyroid_carcinoma_-_high_mag.jpg">
            <a:extLst>
              <a:ext uri="{FF2B5EF4-FFF2-40B4-BE49-F238E27FC236}">
                <a16:creationId xmlns:a16="http://schemas.microsoft.com/office/drawing/2014/main" id="{E1617C04-24B0-4323-965E-30164B41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18" y="2062009"/>
            <a:ext cx="961052" cy="6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icture">
            <a:extLst>
              <a:ext uri="{FF2B5EF4-FFF2-40B4-BE49-F238E27FC236}">
                <a16:creationId xmlns:a16="http://schemas.microsoft.com/office/drawing/2014/main" id="{D299C2AD-BF2B-4FE5-8C11-01E22A51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4" y="1396670"/>
            <a:ext cx="1970980" cy="19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D1A21-D05D-45F4-A0E2-ACBAF838840B}"/>
              </a:ext>
            </a:extLst>
          </p:cNvPr>
          <p:cNvSpPr txBox="1"/>
          <p:nvPr/>
        </p:nvSpPr>
        <p:spPr>
          <a:xfrm>
            <a:off x="838200" y="3244334"/>
            <a:ext cx="2172748" cy="369332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D75D3-5798-438B-9670-8D7CDBC350CA}"/>
              </a:ext>
            </a:extLst>
          </p:cNvPr>
          <p:cNvSpPr txBox="1"/>
          <p:nvPr/>
        </p:nvSpPr>
        <p:spPr>
          <a:xfrm>
            <a:off x="5009626" y="3244334"/>
            <a:ext cx="2172748" cy="36933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3D8DD-9E76-43C6-B517-6AB6319ED4C2}"/>
              </a:ext>
            </a:extLst>
          </p:cNvPr>
          <p:cNvSpPr txBox="1"/>
          <p:nvPr/>
        </p:nvSpPr>
        <p:spPr>
          <a:xfrm>
            <a:off x="9181052" y="3244334"/>
            <a:ext cx="2172748" cy="369332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3</a:t>
            </a:r>
          </a:p>
        </p:txBody>
      </p:sp>
      <p:pic>
        <p:nvPicPr>
          <p:cNvPr id="3076" name="Picture 4" descr="http://www.ib.bioninja.com.au/_Media/multiple-alignment-2_med.jpeg">
            <a:extLst>
              <a:ext uri="{FF2B5EF4-FFF2-40B4-BE49-F238E27FC236}">
                <a16:creationId xmlns:a16="http://schemas.microsoft.com/office/drawing/2014/main" id="{F9BF1913-6FFE-4C9E-8A0D-53A8F436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3" y="3895228"/>
            <a:ext cx="3243262" cy="17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96FB7-DA9A-437B-88D4-EA7431F37A07}"/>
              </a:ext>
            </a:extLst>
          </p:cNvPr>
          <p:cNvSpPr txBox="1"/>
          <p:nvPr/>
        </p:nvSpPr>
        <p:spPr>
          <a:xfrm>
            <a:off x="473664" y="5749603"/>
            <a:ext cx="290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conserved amino acid sequences that regulate cell growth/ proliferation</a:t>
            </a:r>
          </a:p>
        </p:txBody>
      </p:sp>
      <p:pic>
        <p:nvPicPr>
          <p:cNvPr id="3078" name="Picture 6" descr="https://upload.wikimedia.org/wikipedia/commons/4/48/Heatmap.png">
            <a:extLst>
              <a:ext uri="{FF2B5EF4-FFF2-40B4-BE49-F238E27FC236}">
                <a16:creationId xmlns:a16="http://schemas.microsoft.com/office/drawing/2014/main" id="{DEC1D758-155C-47E2-BA74-CE6C1431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10" y="3778623"/>
            <a:ext cx="1970980" cy="19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472CAF-4A0D-42CE-97C1-9F374F120C66}"/>
              </a:ext>
            </a:extLst>
          </p:cNvPr>
          <p:cNvSpPr txBox="1"/>
          <p:nvPr/>
        </p:nvSpPr>
        <p:spPr>
          <a:xfrm>
            <a:off x="4775162" y="5749602"/>
            <a:ext cx="26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genes involved in thyroid morphogenesis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0EC27-5670-403F-8B5B-DFD18560C7E2}"/>
              </a:ext>
            </a:extLst>
          </p:cNvPr>
          <p:cNvSpPr txBox="1"/>
          <p:nvPr/>
        </p:nvSpPr>
        <p:spPr>
          <a:xfrm>
            <a:off x="8877621" y="5749601"/>
            <a:ext cx="277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Characterize phosphorylation patterns of NMTC</a:t>
            </a:r>
          </a:p>
        </p:txBody>
      </p:sp>
      <p:pic>
        <p:nvPicPr>
          <p:cNvPr id="15" name="Picture 2" descr="https://www.cisbio.com/sites/default/files/htrf/products/kinase-pathway_phospho-ERK.png">
            <a:extLst>
              <a:ext uri="{FF2B5EF4-FFF2-40B4-BE49-F238E27FC236}">
                <a16:creationId xmlns:a16="http://schemas.microsoft.com/office/drawing/2014/main" id="{CCA8BE4D-8D4A-4571-8632-472DF11A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16" y="3778623"/>
            <a:ext cx="2599617" cy="19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1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29F6-E855-44B1-91B5-6B6E45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1: Identify conserved amino acids sequences that regulate cell growth/ proliferation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2D1100-C6CE-4B2C-B557-ADFEE76E9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165386"/>
              </p:ext>
            </p:extLst>
          </p:nvPr>
        </p:nvGraphicFramePr>
        <p:xfrm>
          <a:off x="1703686" y="1202903"/>
          <a:ext cx="8784625" cy="13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D1B33FB6-FB79-4B11-979C-9F6AB4AE0542}"/>
              </a:ext>
            </a:extLst>
          </p:cNvPr>
          <p:cNvSpPr/>
          <p:nvPr/>
        </p:nvSpPr>
        <p:spPr>
          <a:xfrm>
            <a:off x="5559651" y="4154350"/>
            <a:ext cx="1072694" cy="46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E9E7093-4A84-4474-B05F-16948E9E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7" y="3493946"/>
            <a:ext cx="3285487" cy="16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95A4B-188A-4D9E-82BD-988D928B4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703" y="3017816"/>
            <a:ext cx="3701400" cy="26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">
            <a:extLst>
              <a:ext uri="{FF2B5EF4-FFF2-40B4-BE49-F238E27FC236}">
                <a16:creationId xmlns:a16="http://schemas.microsoft.com/office/drawing/2014/main" id="{D6C0E163-26CF-477B-A1D2-89A0E882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4" y="2980981"/>
            <a:ext cx="580088" cy="9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">
            <a:extLst>
              <a:ext uri="{FF2B5EF4-FFF2-40B4-BE49-F238E27FC236}">
                <a16:creationId xmlns:a16="http://schemas.microsoft.com/office/drawing/2014/main" id="{674E44D8-75C3-45F3-A7F4-1B8B4BE5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9" y="5308015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42E41-975B-4838-B441-453B7FAB14CC}"/>
              </a:ext>
            </a:extLst>
          </p:cNvPr>
          <p:cNvSpPr txBox="1"/>
          <p:nvPr/>
        </p:nvSpPr>
        <p:spPr>
          <a:xfrm>
            <a:off x="342464" y="6110973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B33E1-5BD2-4837-B5CA-8E0DC3BBF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45" y="2988083"/>
            <a:ext cx="4754637" cy="947641"/>
          </a:xfrm>
          <a:prstGeom prst="rect">
            <a:avLst/>
          </a:prstGeom>
          <a:solidFill>
            <a:schemeClr val="accent2">
              <a:alpha val="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14169-1698-4AEC-8DBB-38527CCE0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707" y="5151387"/>
            <a:ext cx="4754638" cy="959586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CDF0286E-5046-489E-B863-D20CA90D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22" y="2980981"/>
            <a:ext cx="580088" cy="9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icture">
            <a:extLst>
              <a:ext uri="{FF2B5EF4-FFF2-40B4-BE49-F238E27FC236}">
                <a16:creationId xmlns:a16="http://schemas.microsoft.com/office/drawing/2014/main" id="{5593C8DA-8CC2-4429-A3D4-B99AEFDD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37" y="5308015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057992-81D3-4103-8C78-BD2CF365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003" y="2988083"/>
            <a:ext cx="4754637" cy="947641"/>
          </a:xfrm>
          <a:prstGeom prst="rect">
            <a:avLst/>
          </a:prstGeom>
          <a:solidFill>
            <a:schemeClr val="accent2">
              <a:alpha val="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8AC05-C28F-4822-B298-0E3FC872A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65" y="5151387"/>
            <a:ext cx="4754638" cy="95958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182110A-06F3-401A-ADB2-643903D61214}"/>
              </a:ext>
            </a:extLst>
          </p:cNvPr>
          <p:cNvSpPr/>
          <p:nvPr/>
        </p:nvSpPr>
        <p:spPr>
          <a:xfrm>
            <a:off x="9966121" y="5349663"/>
            <a:ext cx="503340" cy="53383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45BBF-B9B1-43EC-B599-9810CAACC792}"/>
              </a:ext>
            </a:extLst>
          </p:cNvPr>
          <p:cNvSpPr txBox="1"/>
          <p:nvPr/>
        </p:nvSpPr>
        <p:spPr>
          <a:xfrm>
            <a:off x="6076879" y="6110973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5D6F81-CB63-44E6-BD85-C044514FB02D}"/>
              </a:ext>
            </a:extLst>
          </p:cNvPr>
          <p:cNvSpPr/>
          <p:nvPr/>
        </p:nvSpPr>
        <p:spPr>
          <a:xfrm>
            <a:off x="9957732" y="3194987"/>
            <a:ext cx="503340" cy="53383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B44CDC-8BFC-461B-8A7D-6A540B4C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1: Identify conserved amino acids sequences that regulate cell growth/ proliferation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7904741-934B-48BB-B912-D4CC2EC0F2FC}"/>
              </a:ext>
            </a:extLst>
          </p:cNvPr>
          <p:cNvSpPr/>
          <p:nvPr/>
        </p:nvSpPr>
        <p:spPr>
          <a:xfrm rot="5400000">
            <a:off x="9737999" y="4427525"/>
            <a:ext cx="959584" cy="23452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01BDC2-DAC1-48DD-8F20-C7A2D68DDC63}"/>
              </a:ext>
            </a:extLst>
          </p:cNvPr>
          <p:cNvSpPr txBox="1"/>
          <p:nvPr/>
        </p:nvSpPr>
        <p:spPr>
          <a:xfrm>
            <a:off x="7650760" y="4014660"/>
            <a:ext cx="230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Induce NMTC subtype specific gene mutation using CRISPR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D2D311D-2079-4B0C-9331-040D495B7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60710"/>
              </p:ext>
            </p:extLst>
          </p:nvPr>
        </p:nvGraphicFramePr>
        <p:xfrm>
          <a:off x="1703686" y="1202903"/>
          <a:ext cx="8784625" cy="13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6849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27DA69-B67B-4701-B898-67F6064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1: Identify conserved amino acids sequences that regulate cell growth/ proliferation</a:t>
            </a:r>
          </a:p>
        </p:txBody>
      </p:sp>
      <p:pic>
        <p:nvPicPr>
          <p:cNvPr id="7" name="Picture 6" descr="Anaplastic thyroid carcinoma low mag.jpg">
            <a:extLst>
              <a:ext uri="{FF2B5EF4-FFF2-40B4-BE49-F238E27FC236}">
                <a16:creationId xmlns:a16="http://schemas.microsoft.com/office/drawing/2014/main" id="{DAD86919-4813-40D5-9BA3-D9EA5849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5" y="4233193"/>
            <a:ext cx="2628038" cy="17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">
            <a:extLst>
              <a:ext uri="{FF2B5EF4-FFF2-40B4-BE49-F238E27FC236}">
                <a16:creationId xmlns:a16="http://schemas.microsoft.com/office/drawing/2014/main" id="{AD5FED90-7021-4784-B8CD-9F79B951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01" y="2686470"/>
            <a:ext cx="1411844" cy="14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14C9F-BE21-47DB-A185-71E4FD948E67}"/>
              </a:ext>
            </a:extLst>
          </p:cNvPr>
          <p:cNvCxnSpPr>
            <a:cxnSpLocks/>
          </p:cNvCxnSpPr>
          <p:nvPr/>
        </p:nvCxnSpPr>
        <p:spPr>
          <a:xfrm flipH="1">
            <a:off x="3473092" y="3739552"/>
            <a:ext cx="1037960" cy="30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5AECE6-FC5E-41AE-AFFA-3496D24F1763}"/>
              </a:ext>
            </a:extLst>
          </p:cNvPr>
          <p:cNvCxnSpPr>
            <a:cxnSpLocks/>
          </p:cNvCxnSpPr>
          <p:nvPr/>
        </p:nvCxnSpPr>
        <p:spPr>
          <a:xfrm>
            <a:off x="7155789" y="3741300"/>
            <a:ext cx="1199646" cy="305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3C4FB8-F084-44BB-A1DF-461E09CBFF03}"/>
              </a:ext>
            </a:extLst>
          </p:cNvPr>
          <p:cNvCxnSpPr>
            <a:cxnSpLocks/>
          </p:cNvCxnSpPr>
          <p:nvPr/>
        </p:nvCxnSpPr>
        <p:spPr>
          <a:xfrm flipH="1">
            <a:off x="5986483" y="3739552"/>
            <a:ext cx="1" cy="3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B6AED9-EAC1-40EC-9FFB-5F199C6790E3}"/>
              </a:ext>
            </a:extLst>
          </p:cNvPr>
          <p:cNvSpPr txBox="1"/>
          <p:nvPr/>
        </p:nvSpPr>
        <p:spPr>
          <a:xfrm>
            <a:off x="600859" y="6171720"/>
            <a:ext cx="1099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Hypothesis: Human NMTC subtype specific mutations will cause same NMTC subtypes in FOXE1 mutant mice  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4206A551-8062-4D70-B321-4C63623EF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505985"/>
              </p:ext>
            </p:extLst>
          </p:nvPr>
        </p:nvGraphicFramePr>
        <p:xfrm>
          <a:off x="1703686" y="1202903"/>
          <a:ext cx="8784625" cy="13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 descr="https://upload.wikimedia.org/wikipedia/commons/6/65/Papillary_thyroid_carcinoma_tall_cell_var_intermed_mag.jpg">
            <a:extLst>
              <a:ext uri="{FF2B5EF4-FFF2-40B4-BE49-F238E27FC236}">
                <a16:creationId xmlns:a16="http://schemas.microsoft.com/office/drawing/2014/main" id="{57B3783B-60FF-4872-BD3C-2EDA5800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03" y="4217941"/>
            <a:ext cx="2557261" cy="17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jcp.bmj.com/content/jclinpath/60/3/244/F2.large.jpg">
            <a:extLst>
              <a:ext uri="{FF2B5EF4-FFF2-40B4-BE49-F238E27FC236}">
                <a16:creationId xmlns:a16="http://schemas.microsoft.com/office/drawing/2014/main" id="{1B9C097B-6C13-4A54-818B-7EF654BD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4" y="4233193"/>
            <a:ext cx="2336845" cy="17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2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29F6-E855-44B1-91B5-6B6E4515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2: Identify genes involved in thyroid morphogenesis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2D1100-C6CE-4B2C-B557-ADFEE76E9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286090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https://upload.wikimedia.org/wikipedia/commons/4/48/Heatmap.png">
            <a:extLst>
              <a:ext uri="{FF2B5EF4-FFF2-40B4-BE49-F238E27FC236}">
                <a16:creationId xmlns:a16="http://schemas.microsoft.com/office/drawing/2014/main" id="{49242413-73F1-456A-BB1E-29B41B27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90" y="3023514"/>
            <a:ext cx="3172819" cy="31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icture">
            <a:extLst>
              <a:ext uri="{FF2B5EF4-FFF2-40B4-BE49-F238E27FC236}">
                <a16:creationId xmlns:a16="http://schemas.microsoft.com/office/drawing/2014/main" id="{BF04210E-69F3-44FB-A80A-ECB39519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5" y="3007848"/>
            <a:ext cx="1301143" cy="13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researchgate.net/profile/Ken_Yamashita3/publication/266625227/figure/fig1/AS:203126704480260@1425440588553/Upper-wild-type-mouse-lower-Klotho-mutant-mouse-The-Klotho-mouse-is-smaller-in-size.png">
            <a:extLst>
              <a:ext uri="{FF2B5EF4-FFF2-40B4-BE49-F238E27FC236}">
                <a16:creationId xmlns:a16="http://schemas.microsoft.com/office/drawing/2014/main" id="{DC310806-E796-40CC-B842-BAF9BC8B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17" y="4609924"/>
            <a:ext cx="2191918" cy="12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18AE6-B543-474B-97CF-44F78AB88960}"/>
              </a:ext>
            </a:extLst>
          </p:cNvPr>
          <p:cNvSpPr txBox="1"/>
          <p:nvPr/>
        </p:nvSpPr>
        <p:spPr>
          <a:xfrm>
            <a:off x="637573" y="3479287"/>
            <a:ext cx="13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133CF-9A48-4EF2-B261-0B1F8A95D373}"/>
              </a:ext>
            </a:extLst>
          </p:cNvPr>
          <p:cNvSpPr txBox="1"/>
          <p:nvPr/>
        </p:nvSpPr>
        <p:spPr>
          <a:xfrm>
            <a:off x="637574" y="5041735"/>
            <a:ext cx="13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Mutant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D536C16-F212-4A74-8E42-3216EA36C24B}"/>
              </a:ext>
            </a:extLst>
          </p:cNvPr>
          <p:cNvSpPr/>
          <p:nvPr/>
        </p:nvSpPr>
        <p:spPr>
          <a:xfrm>
            <a:off x="5592427" y="4069905"/>
            <a:ext cx="964734" cy="478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9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go-public/image/go-logo.large.png">
            <a:extLst>
              <a:ext uri="{FF2B5EF4-FFF2-40B4-BE49-F238E27FC236}">
                <a16:creationId xmlns:a16="http://schemas.microsoft.com/office/drawing/2014/main" id="{B3FB403A-0D2C-4E44-9C7B-1FF82247A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r="72427"/>
          <a:stretch/>
        </p:blipFill>
        <p:spPr bwMode="auto">
          <a:xfrm>
            <a:off x="9789446" y="3749288"/>
            <a:ext cx="1628476" cy="15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38F426-5125-46AD-8223-4C66332F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2: Identify genes involved in thyroid morphogenesis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2C7798-816F-475A-A56B-566C021F5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88888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www.haematologica.org/content/haematol/96/3/408/F3.large.jpg">
            <a:extLst>
              <a:ext uri="{FF2B5EF4-FFF2-40B4-BE49-F238E27FC236}">
                <a16:creationId xmlns:a16="http://schemas.microsoft.com/office/drawing/2014/main" id="{76E4DC73-0B70-4C1B-93D6-8A4E27188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t="18667" r="46700" b="1336"/>
          <a:stretch/>
        </p:blipFill>
        <p:spPr bwMode="auto">
          <a:xfrm>
            <a:off x="3069547" y="2676819"/>
            <a:ext cx="6307717" cy="36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">
            <a:extLst>
              <a:ext uri="{FF2B5EF4-FFF2-40B4-BE49-F238E27FC236}">
                <a16:creationId xmlns:a16="http://schemas.microsoft.com/office/drawing/2014/main" id="{54E8DBCA-F34B-4A31-8540-0E01AA9FF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2" y="3106904"/>
            <a:ext cx="1301143" cy="13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researchgate.net/profile/Ken_Yamashita3/publication/266625227/figure/fig1/AS:203126704480260@1425440588553/Upper-wild-type-mouse-lower-Klotho-mutant-mouse-The-Klotho-mouse-is-smaller-in-size.png">
            <a:extLst>
              <a:ext uri="{FF2B5EF4-FFF2-40B4-BE49-F238E27FC236}">
                <a16:creationId xmlns:a16="http://schemas.microsoft.com/office/drawing/2014/main" id="{149FA9A4-0BE4-46D6-AEAF-BA89B709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426"/>
            <a:ext cx="2191918" cy="12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9ABB88-BDDE-4A16-A03B-32E7B4FB8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874944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6277E4E-0C84-4005-9BA2-306874C5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Aim 2: Identify genes involved in thyroid morphogenesis</a:t>
            </a:r>
          </a:p>
        </p:txBody>
      </p:sp>
      <p:pic>
        <p:nvPicPr>
          <p:cNvPr id="7170" name="Picture 2" descr="http://discovermagazine.com/~/media/Images/Issues/2014/JanFeb/snip-DNA.jpg">
            <a:extLst>
              <a:ext uri="{FF2B5EF4-FFF2-40B4-BE49-F238E27FC236}">
                <a16:creationId xmlns:a16="http://schemas.microsoft.com/office/drawing/2014/main" id="{5766D72B-78A6-4F58-99D0-686B6C59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0" y="2872373"/>
            <a:ext cx="4598980" cy="31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37360C7-1588-4CE3-8F40-7950B0239C28}"/>
              </a:ext>
            </a:extLst>
          </p:cNvPr>
          <p:cNvSpPr/>
          <p:nvPr/>
        </p:nvSpPr>
        <p:spPr>
          <a:xfrm>
            <a:off x="5598933" y="4030823"/>
            <a:ext cx="951722" cy="411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E7195-D6C9-415C-93CF-BE5B060D5A33}"/>
              </a:ext>
            </a:extLst>
          </p:cNvPr>
          <p:cNvSpPr txBox="1"/>
          <p:nvPr/>
        </p:nvSpPr>
        <p:spPr>
          <a:xfrm>
            <a:off x="612396" y="6141451"/>
            <a:ext cx="1064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Hypothesis: Genes responsible for cellular </a:t>
            </a:r>
            <a:r>
              <a:rPr lang="en-US"/>
              <a:t>growth regulation will </a:t>
            </a:r>
            <a:r>
              <a:rPr lang="en-US" dirty="0"/>
              <a:t>be over or under expressed</a:t>
            </a:r>
          </a:p>
        </p:txBody>
      </p:sp>
      <p:pic>
        <p:nvPicPr>
          <p:cNvPr id="14" name="Picture 13" descr="Anaplastic thyroid carcinoma low mag.jpg">
            <a:extLst>
              <a:ext uri="{FF2B5EF4-FFF2-40B4-BE49-F238E27FC236}">
                <a16:creationId xmlns:a16="http://schemas.microsoft.com/office/drawing/2014/main" id="{A5446634-8B8F-4836-9E26-B72B97A9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54" y="3480087"/>
            <a:ext cx="1906260" cy="12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6/65/Papillary_thyroid_carcinoma_tall_cell_var_intermed_mag.jpg">
            <a:extLst>
              <a:ext uri="{FF2B5EF4-FFF2-40B4-BE49-F238E27FC236}">
                <a16:creationId xmlns:a16="http://schemas.microsoft.com/office/drawing/2014/main" id="{0FBB3E50-DD41-4D15-964B-A81B5495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63" y="4673405"/>
            <a:ext cx="1854922" cy="12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jcp.bmj.com/content/jclinpath/60/3/244/F2.large.jpg">
            <a:extLst>
              <a:ext uri="{FF2B5EF4-FFF2-40B4-BE49-F238E27FC236}">
                <a16:creationId xmlns:a16="http://schemas.microsoft.com/office/drawing/2014/main" id="{5DBD3008-B695-4719-8639-8826A3D6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43" y="2962354"/>
            <a:ext cx="1695042" cy="12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5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3D75-0BF7-4098-8C62-0B0323D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01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Non Medullary Thyroid  Cancer (NMTC)?</a:t>
            </a:r>
          </a:p>
        </p:txBody>
      </p:sp>
      <p:pic>
        <p:nvPicPr>
          <p:cNvPr id="2050" name="Picture 2" descr="http://ocw.tufts.edu/data/4/221047/221077_xlarge.jpg">
            <a:extLst>
              <a:ext uri="{FF2B5EF4-FFF2-40B4-BE49-F238E27FC236}">
                <a16:creationId xmlns:a16="http://schemas.microsoft.com/office/drawing/2014/main" id="{9FB3FFB5-D585-444D-BA80-9CA5B55F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2" y="2064000"/>
            <a:ext cx="4953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vtC-abWusoI/UoWFIxsIdpI/AAAAAAAAChE/HskPRzy3jCc/s1600/thyroid.png">
            <a:extLst>
              <a:ext uri="{FF2B5EF4-FFF2-40B4-BE49-F238E27FC236}">
                <a16:creationId xmlns:a16="http://schemas.microsoft.com/office/drawing/2014/main" id="{E3FAFA28-D356-4301-9BAB-6809AF3C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2149"/>
            <a:ext cx="3530390" cy="24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39AA458-2233-4EE7-A77C-E612CCF0A377}"/>
              </a:ext>
            </a:extLst>
          </p:cNvPr>
          <p:cNvSpPr/>
          <p:nvPr/>
        </p:nvSpPr>
        <p:spPr>
          <a:xfrm>
            <a:off x="3039291" y="3979817"/>
            <a:ext cx="409303" cy="41801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5B07B0-E555-4A0D-9C7E-D47874F49BB9}"/>
              </a:ext>
            </a:extLst>
          </p:cNvPr>
          <p:cNvCxnSpPr>
            <a:cxnSpLocks/>
          </p:cNvCxnSpPr>
          <p:nvPr/>
        </p:nvCxnSpPr>
        <p:spPr>
          <a:xfrm flipV="1">
            <a:off x="3230880" y="2878183"/>
            <a:ext cx="2734492" cy="110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B9C62-C56E-416A-BB44-DB222DDF4FC4}"/>
              </a:ext>
            </a:extLst>
          </p:cNvPr>
          <p:cNvCxnSpPr>
            <a:stCxn id="4" idx="4"/>
          </p:cNvCxnSpPr>
          <p:nvPr/>
        </p:nvCxnSpPr>
        <p:spPr>
          <a:xfrm flipV="1">
            <a:off x="3243943" y="4378914"/>
            <a:ext cx="2721429" cy="1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68604C-C874-467D-9DA9-D6B70D3AD28F}"/>
              </a:ext>
            </a:extLst>
          </p:cNvPr>
          <p:cNvSpPr txBox="1"/>
          <p:nvPr/>
        </p:nvSpPr>
        <p:spPr>
          <a:xfrm>
            <a:off x="687897" y="5645791"/>
            <a:ext cx="1066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Abnormal growth of thyroid follicular cells</a:t>
            </a:r>
          </a:p>
        </p:txBody>
      </p:sp>
    </p:spTree>
    <p:extLst>
      <p:ext uri="{BB962C8B-B14F-4D97-AF65-F5344CB8AC3E}">
        <p14:creationId xmlns:p14="http://schemas.microsoft.com/office/powerpoint/2010/main" val="34592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86F03F-2CFF-46D1-8405-BA7D93B3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4" y="414788"/>
            <a:ext cx="11450972" cy="5324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Aim 3: Characterize phosphorylation patterns of NMTC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B960B4-3A04-44CE-AAD7-B64FB3A74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491420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C66FA8C-9CD9-4908-83E7-FA4695F34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51" y="2491885"/>
            <a:ext cx="7362698" cy="37190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AEB565-50E3-4834-B804-5F74CB53B434}"/>
              </a:ext>
            </a:extLst>
          </p:cNvPr>
          <p:cNvSpPr txBox="1"/>
          <p:nvPr/>
        </p:nvSpPr>
        <p:spPr>
          <a:xfrm>
            <a:off x="1253412" y="6213436"/>
            <a:ext cx="968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Identify proteins that interact with FOXE1</a:t>
            </a:r>
          </a:p>
        </p:txBody>
      </p:sp>
    </p:spTree>
    <p:extLst>
      <p:ext uri="{BB962C8B-B14F-4D97-AF65-F5344CB8AC3E}">
        <p14:creationId xmlns:p14="http://schemas.microsoft.com/office/powerpoint/2010/main" val="152925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2E7A38-36D2-4DBB-9D95-D6737471017F}"/>
              </a:ext>
            </a:extLst>
          </p:cNvPr>
          <p:cNvSpPr txBox="1">
            <a:spLocks/>
          </p:cNvSpPr>
          <p:nvPr/>
        </p:nvSpPr>
        <p:spPr>
          <a:xfrm>
            <a:off x="370514" y="414788"/>
            <a:ext cx="11450972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Century Gothic" panose="020B0502020202020204" pitchFamily="34" charset="0"/>
              </a:rPr>
              <a:t>Aim 3: Characterize phosphorylation patterns of NMTC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D403D2-0644-4BE7-A6DF-7C416B1E3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885096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Picture">
            <a:extLst>
              <a:ext uri="{FF2B5EF4-FFF2-40B4-BE49-F238E27FC236}">
                <a16:creationId xmlns:a16="http://schemas.microsoft.com/office/drawing/2014/main" id="{8C89879C-BE3A-4714-BB88-BFEB5E19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52" y="3886052"/>
            <a:ext cx="1301143" cy="13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1E6E7-0C6B-4F28-A12B-734B277B0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109" y="3070373"/>
            <a:ext cx="6124575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786B5-2882-45DA-938C-95CA4E6A96E8}"/>
              </a:ext>
            </a:extLst>
          </p:cNvPr>
          <p:cNvSpPr txBox="1"/>
          <p:nvPr/>
        </p:nvSpPr>
        <p:spPr>
          <a:xfrm>
            <a:off x="467687" y="6141751"/>
            <a:ext cx="1125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Identify putative phosphorylation sites for FOXE1 and FOXE1 interacting proteins</a:t>
            </a:r>
          </a:p>
        </p:txBody>
      </p:sp>
    </p:spTree>
    <p:extLst>
      <p:ext uri="{BB962C8B-B14F-4D97-AF65-F5344CB8AC3E}">
        <p14:creationId xmlns:p14="http://schemas.microsoft.com/office/powerpoint/2010/main" val="192299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0057AA-9998-47FF-BB8A-09158ADA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4" y="414788"/>
            <a:ext cx="11450972" cy="5324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Aim 3: Characterize phosphorylation patterns of NMTC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46E9FE-2BFB-4B66-BC53-B5C51353E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210921"/>
              </p:ext>
            </p:extLst>
          </p:nvPr>
        </p:nvGraphicFramePr>
        <p:xfrm>
          <a:off x="1545904" y="1353967"/>
          <a:ext cx="9057780" cy="106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Picture">
            <a:extLst>
              <a:ext uri="{FF2B5EF4-FFF2-40B4-BE49-F238E27FC236}">
                <a16:creationId xmlns:a16="http://schemas.microsoft.com/office/drawing/2014/main" id="{29C8BA18-B5F9-4392-890C-ADF51F8A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9" y="3058065"/>
            <a:ext cx="1383908" cy="13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researchgate.net/profile/Ken_Yamashita3/publication/266625227/figure/fig1/AS:203126704480260@1425440588553/Upper-wild-type-mouse-lower-Klotho-mutant-mouse-The-Klotho-mouse-is-smaller-in-size.png">
            <a:extLst>
              <a:ext uri="{FF2B5EF4-FFF2-40B4-BE49-F238E27FC236}">
                <a16:creationId xmlns:a16="http://schemas.microsoft.com/office/drawing/2014/main" id="{F72D80C0-896C-4A11-9D44-05CF40E2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4" y="4754393"/>
            <a:ext cx="2191918" cy="12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nsulente-energia.com/iz113.jpg">
            <a:extLst>
              <a:ext uri="{FF2B5EF4-FFF2-40B4-BE49-F238E27FC236}">
                <a16:creationId xmlns:a16="http://schemas.microsoft.com/office/drawing/2014/main" id="{FC5D1E19-2309-4B52-8637-AFF1053E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36" y="3013223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uscany-diet.net/wp-content/uploads/2015/04/protein-structure.jpg">
            <a:extLst>
              <a:ext uri="{FF2B5EF4-FFF2-40B4-BE49-F238E27FC236}">
                <a16:creationId xmlns:a16="http://schemas.microsoft.com/office/drawing/2014/main" id="{0BF61C1A-187C-4A3A-AAD0-0CB71A89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46" y="3465902"/>
            <a:ext cx="3747038" cy="21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B6A6C1-7F59-4323-BF1D-B9312FF686FC}"/>
              </a:ext>
            </a:extLst>
          </p:cNvPr>
          <p:cNvSpPr/>
          <p:nvPr/>
        </p:nvSpPr>
        <p:spPr>
          <a:xfrm>
            <a:off x="6814063" y="4362508"/>
            <a:ext cx="653143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FE333-C33B-432B-8F32-CC024C4A6119}"/>
              </a:ext>
            </a:extLst>
          </p:cNvPr>
          <p:cNvSpPr txBox="1"/>
          <p:nvPr/>
        </p:nvSpPr>
        <p:spPr>
          <a:xfrm>
            <a:off x="85288" y="6258546"/>
            <a:ext cx="120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FOXE1, as well as FOXE1 interacting proteins responsible for cell growth/ proliferation will be over-phosphorylated</a:t>
            </a:r>
          </a:p>
        </p:txBody>
      </p:sp>
    </p:spTree>
    <p:extLst>
      <p:ext uri="{BB962C8B-B14F-4D97-AF65-F5344CB8AC3E}">
        <p14:creationId xmlns:p14="http://schemas.microsoft.com/office/powerpoint/2010/main" val="407803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3480D4-09A8-4AB9-ADD9-AD9FFA3AD8C6}"/>
              </a:ext>
            </a:extLst>
          </p:cNvPr>
          <p:cNvSpPr txBox="1">
            <a:spLocks/>
          </p:cNvSpPr>
          <p:nvPr/>
        </p:nvSpPr>
        <p:spPr>
          <a:xfrm>
            <a:off x="370514" y="414788"/>
            <a:ext cx="11450972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Future Directions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95108-C210-4844-9F30-3EA52741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3" y="1540264"/>
            <a:ext cx="4754637" cy="947641"/>
          </a:xfrm>
          <a:prstGeom prst="rect">
            <a:avLst/>
          </a:prstGeom>
          <a:solidFill>
            <a:schemeClr val="accent2">
              <a:alpha val="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27C66-E13B-4F3D-AB0D-11D54558D2E3}"/>
              </a:ext>
            </a:extLst>
          </p:cNvPr>
          <p:cNvSpPr txBox="1"/>
          <p:nvPr/>
        </p:nvSpPr>
        <p:spPr>
          <a:xfrm>
            <a:off x="7248088" y="1690918"/>
            <a:ext cx="416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regulatory roles and mechanisms of FOXE1 low complexity regions</a:t>
            </a:r>
          </a:p>
        </p:txBody>
      </p:sp>
      <p:pic>
        <p:nvPicPr>
          <p:cNvPr id="11270" name="Picture 6" descr="https://t3.ftcdn.net/jpg/01/11/48/58/240_F_111485861_jOKtcmlnDVTSlSmxxdJ7oC2h3KKEzrKZ.jpg">
            <a:extLst>
              <a:ext uri="{FF2B5EF4-FFF2-40B4-BE49-F238E27FC236}">
                <a16:creationId xmlns:a16="http://schemas.microsoft.com/office/drawing/2014/main" id="{1A58FF4C-FE74-41E3-A4C6-44983FAF1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0000"/>
          <a:stretch/>
        </p:blipFill>
        <p:spPr bwMode="auto">
          <a:xfrm>
            <a:off x="318256" y="3806847"/>
            <a:ext cx="680085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7CA9B6-D648-4920-B9FC-B7EB86DF13A0}"/>
              </a:ext>
            </a:extLst>
          </p:cNvPr>
          <p:cNvSpPr txBox="1"/>
          <p:nvPr/>
        </p:nvSpPr>
        <p:spPr>
          <a:xfrm>
            <a:off x="2038525" y="4278384"/>
            <a:ext cx="5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DF337-E16E-4BB7-87CB-77E3637A59E5}"/>
              </a:ext>
            </a:extLst>
          </p:cNvPr>
          <p:cNvSpPr txBox="1"/>
          <p:nvPr/>
        </p:nvSpPr>
        <p:spPr>
          <a:xfrm>
            <a:off x="7248088" y="4252086"/>
            <a:ext cx="404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ways to stop NMTC progression</a:t>
            </a:r>
          </a:p>
        </p:txBody>
      </p:sp>
    </p:spTree>
    <p:extLst>
      <p:ext uri="{BB962C8B-B14F-4D97-AF65-F5344CB8AC3E}">
        <p14:creationId xmlns:p14="http://schemas.microsoft.com/office/powerpoint/2010/main" val="112968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6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20" y="1022625"/>
            <a:ext cx="4028297" cy="158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34190-6E4B-4053-863B-F88E0C86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49" y="2988834"/>
            <a:ext cx="4754637" cy="947641"/>
          </a:xfrm>
          <a:prstGeom prst="rect">
            <a:avLst/>
          </a:prstGeom>
          <a:solidFill>
            <a:schemeClr val="accent2">
              <a:alpha val="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03119-BDD4-4D97-B8C8-C09C00C065FB}"/>
              </a:ext>
            </a:extLst>
          </p:cNvPr>
          <p:cNvSpPr txBox="1"/>
          <p:nvPr/>
        </p:nvSpPr>
        <p:spPr>
          <a:xfrm>
            <a:off x="7435419" y="1488864"/>
            <a:ext cx="35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NMTC is the uncontrolled growth of thyroid follicular cells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5C9AF-6EC1-4C14-964D-FF2236718A8B}"/>
              </a:ext>
            </a:extLst>
          </p:cNvPr>
          <p:cNvSpPr txBox="1"/>
          <p:nvPr/>
        </p:nvSpPr>
        <p:spPr>
          <a:xfrm>
            <a:off x="7289688" y="3105834"/>
            <a:ext cx="381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complexity regions of FOXE1 are associated with NMTC</a:t>
            </a:r>
          </a:p>
        </p:txBody>
      </p:sp>
      <p:pic>
        <p:nvPicPr>
          <p:cNvPr id="7" name="Picture 6" descr="https://t3.ftcdn.net/jpg/01/11/48/58/240_F_111485861_jOKtcmlnDVTSlSmxxdJ7oC2h3KKEzrKZ.jpg">
            <a:extLst>
              <a:ext uri="{FF2B5EF4-FFF2-40B4-BE49-F238E27FC236}">
                <a16:creationId xmlns:a16="http://schemas.microsoft.com/office/drawing/2014/main" id="{202A8038-9912-4CE1-B3C1-FE1A7F163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0000"/>
          <a:stretch/>
        </p:blipFill>
        <p:spPr bwMode="auto">
          <a:xfrm>
            <a:off x="131645" y="4540275"/>
            <a:ext cx="680085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5F37A-8B1F-4C33-875E-83EF27DE09C0}"/>
              </a:ext>
            </a:extLst>
          </p:cNvPr>
          <p:cNvSpPr txBox="1"/>
          <p:nvPr/>
        </p:nvSpPr>
        <p:spPr>
          <a:xfrm>
            <a:off x="1851914" y="5011812"/>
            <a:ext cx="52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AF441-B0DA-4844-A283-EE176B60E3DA}"/>
              </a:ext>
            </a:extLst>
          </p:cNvPr>
          <p:cNvSpPr txBox="1"/>
          <p:nvPr/>
        </p:nvSpPr>
        <p:spPr>
          <a:xfrm>
            <a:off x="7289688" y="4842534"/>
            <a:ext cx="396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Understanding FOXE1’s mechanism of transcription regulation may help identify ways to stop NMTC progression </a:t>
            </a:r>
          </a:p>
        </p:txBody>
      </p:sp>
    </p:spTree>
    <p:extLst>
      <p:ext uri="{BB962C8B-B14F-4D97-AF65-F5344CB8AC3E}">
        <p14:creationId xmlns:p14="http://schemas.microsoft.com/office/powerpoint/2010/main" val="314520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6059-16EE-4E4E-AF3E-FBD95B75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411D-D371-40D0-9FBD-73DB8881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818607"/>
            <a:ext cx="11225348" cy="56742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1600" dirty="0"/>
              <a:t>Kirschner L. S., </a:t>
            </a:r>
            <a:r>
              <a:rPr lang="en-US" sz="1600" dirty="0" err="1"/>
              <a:t>Qamri</a:t>
            </a:r>
            <a:r>
              <a:rPr lang="en-US" sz="1600" dirty="0"/>
              <a:t> Z., Kari S., </a:t>
            </a:r>
            <a:r>
              <a:rPr lang="en-US" sz="1600" dirty="0" err="1"/>
              <a:t>Ashtekar</a:t>
            </a:r>
            <a:r>
              <a:rPr lang="en-US" sz="1600" dirty="0"/>
              <a:t> A. (2015) “Mouse models of thyroid cancer: A 2015 update,” Molecular and Cellular Endocrinology, 421, 18-27.</a:t>
            </a:r>
            <a:endParaRPr lang="en-US" sz="1600" dirty="0">
              <a:hlinkClick r:id="rId2"/>
            </a:endParaRPr>
          </a:p>
          <a:p>
            <a:pPr marL="514350" indent="-514350">
              <a:buAutoNum type="arabicPeriod"/>
            </a:pPr>
            <a:r>
              <a:rPr lang="en-US" sz="1600" dirty="0">
                <a:hlinkClick r:id="rId2"/>
              </a:rPr>
              <a:t>http://ent.uci.edu/more-at-uc-irvine/conditions/images/thyroid-cancer.jpg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3"/>
              </a:rPr>
              <a:t>http://ocw.tufts.edu/data/4/221047/221077_xlarge.jpg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4"/>
              </a:rPr>
              <a:t>http://1.bp.blogspot.com/-vtC-abWusoI/UoWFIxsIdpI/AAAAAAAAChE/HskPRzy3jCc/s1600/thyroid.png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5"/>
              </a:rPr>
              <a:t>http://blog.dana-farber.org/insight/2017/09/thyroid-cancer-symptoms-signs/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6"/>
              </a:rPr>
              <a:t>http://slideplayer.com/slide/4830904/15/images/45/DNA+Transcription+RNA+Nucleus+Cytoplasm.jpg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7"/>
              </a:rPr>
              <a:t>https://www.ous-research.no/institute/images/news/2010/integrin-degradation.jpg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8"/>
              </a:rPr>
              <a:t>http://images.wisegeek.com/cell-differentiation-diagram.jpg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9"/>
              </a:rPr>
              <a:t>https://www.whatisdna.net/wp-content/uploads/2016/11/SNP.png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0"/>
              </a:rPr>
              <a:t>https://biology.uiowa.edu/sites/biology.uiowa.edu/files/model_organisms.jpg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1"/>
              </a:rPr>
              <a:t>https://www.cisbio.com/sites/default/files/htrf/products/kinase-pathway_phospho-ERK.png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2"/>
              </a:rPr>
              <a:t>https://www.scienceofmassage.com/wp-content/uploads/2017/05/DRJEFF1.png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3"/>
              </a:rPr>
              <a:t>https://en.wikipedia.org/wiki/Anaplastic_thyroid_cancer#/media/File:Anaplastic_thyroid_carcinoma_low_mag.jpg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4"/>
              </a:rPr>
              <a:t>http://www.wikidoc.org/images/0/0b/Medullary_thyroid_carcinoma_-_high_mag.jpg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5"/>
              </a:rPr>
              <a:t>http://www.ib.bioninja.com.au/_Media/multiple-alignment-2_med.jpeg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6"/>
              </a:rPr>
              <a:t>https://static1.squarespace.com/static/57a2155f579fb340501cef73/t/59c19a4049fc2beaafbd1fca/1505859473687/CRISPR%3ACas9.jpg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7"/>
              </a:rPr>
              <a:t>https://s3.amazonaws.com/go-public/image/go-logo.large.png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8"/>
              </a:rPr>
              <a:t>https://i.ytimg.com/vi/0h5jM7eN6j4/maxresdefault.jpg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19"/>
              </a:rPr>
              <a:t>https://seer.cancer.gov/statfacts/html/thyro.html</a:t>
            </a:r>
            <a:endParaRPr lang="en-US" sz="1600" dirty="0"/>
          </a:p>
          <a:p>
            <a:pPr marL="514350" indent="-514350">
              <a:buAutoNum type="arabicPeriod"/>
            </a:pPr>
            <a:r>
              <a:rPr lang="en-US" sz="1600" dirty="0">
                <a:hlinkClick r:id="rId20"/>
              </a:rPr>
              <a:t>https://upload.wikimedia.org/wikipedia/commons/6/65/Papillary_thyroid_carcinoma_tall_cell_var_intermed_mag.jpg</a:t>
            </a: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210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6059-16EE-4E4E-AF3E-FBD95B75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411D-D371-40D0-9FBD-73DB8881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818607"/>
            <a:ext cx="11225348" cy="567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21. </a:t>
            </a:r>
            <a:r>
              <a:rPr lang="en-US" sz="1600" dirty="0">
                <a:hlinkClick r:id="rId2"/>
              </a:rPr>
              <a:t>http://www.drugline.org/img/term/transcription-factor-15233_0.jpg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22. </a:t>
            </a:r>
            <a:r>
              <a:rPr lang="en-US" sz="1600" dirty="0">
                <a:hlinkClick r:id="rId3"/>
              </a:rPr>
              <a:t>http://dev.biologists.org/content/develop/143/24/4558/F1.large.jpg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23. </a:t>
            </a:r>
            <a:r>
              <a:rPr lang="en-US" sz="1600" dirty="0">
                <a:hlinkClick r:id="rId4"/>
              </a:rPr>
              <a:t>https://media.nature.com/m685/nature-assets/nrc/journal/v13/n7/images/nrc3539-f4.jpg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24. </a:t>
            </a:r>
            <a:r>
              <a:rPr lang="en-US" sz="1600" dirty="0">
                <a:hlinkClick r:id="rId5"/>
              </a:rPr>
              <a:t>https://www.researchgate.net/profile/Ken_Yamashita3/publication/266625227/figure/fig1/AS:203126704480260@1425440588553/Upper-wild-type-mouse-lower-Klotho-mutant-mouse-The-Klotho-mouse-is-smaller-in-size.png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25. </a:t>
            </a:r>
            <a:r>
              <a:rPr lang="en-US" sz="1600" dirty="0">
                <a:hlinkClick r:id="rId6"/>
              </a:rPr>
              <a:t>http://www.haematologica.org/content/haematol/96/3/408/F3.large.jpg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26. </a:t>
            </a:r>
            <a:r>
              <a:rPr lang="en-US" sz="1600" dirty="0">
                <a:hlinkClick r:id="rId7"/>
              </a:rPr>
              <a:t>http://discovermagazine.com/~/media/Images/Issues/2014/JanFeb/snip-DNA.jpg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27. </a:t>
            </a:r>
            <a:r>
              <a:rPr lang="en-US" sz="1600" dirty="0">
                <a:hlinkClick r:id="rId8"/>
              </a:rPr>
              <a:t>http://www.consulente-energia.com/iz113.jpg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28. </a:t>
            </a:r>
            <a:r>
              <a:rPr lang="en-US" sz="1600" dirty="0">
                <a:hlinkClick r:id="rId9"/>
              </a:rPr>
              <a:t>http://www.tuscany-diet.net/wp-content/uploads/2015/04/protein-structure.jpg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29. </a:t>
            </a:r>
            <a:r>
              <a:rPr lang="en-US" sz="1600" dirty="0">
                <a:hlinkClick r:id="rId10"/>
              </a:rPr>
              <a:t>http://jcp.bmj.com/content/jclinpath/60/3/244/F2.large.jpg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30. </a:t>
            </a:r>
            <a:r>
              <a:rPr lang="en-US" sz="1600" dirty="0">
                <a:hlinkClick r:id="rId11"/>
              </a:rPr>
              <a:t>https://www.utmb.edu/otoref/Grnds/Thyroid-CA-021204/Thyroid-CA-021204-slides.pdf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  <a:p>
            <a:pPr marL="514350" indent="-514350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89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06"/>
            <a:ext cx="10515600" cy="4932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Who does NMTC affect?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27" y="638314"/>
            <a:ext cx="8968273" cy="572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392" y="641013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common in those with a family history of thyroid disease</a:t>
            </a:r>
          </a:p>
        </p:txBody>
      </p:sp>
    </p:spTree>
    <p:extLst>
      <p:ext uri="{BB962C8B-B14F-4D97-AF65-F5344CB8AC3E}">
        <p14:creationId xmlns:p14="http://schemas.microsoft.com/office/powerpoint/2010/main" val="166088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1153E-5B4D-495B-A0F7-A08BE00C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28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6E80E-2BFD-4F24-AF93-8EB0DD1B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220" y="6256474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are the symptoms of NMTC?</a:t>
            </a:r>
          </a:p>
        </p:txBody>
      </p:sp>
    </p:spTree>
    <p:extLst>
      <p:ext uri="{BB962C8B-B14F-4D97-AF65-F5344CB8AC3E}">
        <p14:creationId xmlns:p14="http://schemas.microsoft.com/office/powerpoint/2010/main" val="208962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01FA-B6BD-45A2-A172-2239DAC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7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FOXE1?</a:t>
            </a:r>
          </a:p>
        </p:txBody>
      </p:sp>
      <p:pic>
        <p:nvPicPr>
          <p:cNvPr id="1026" name="Picture 2" descr="http://www.drugline.org/img/term/transcription-factor-15233_0.jpg">
            <a:extLst>
              <a:ext uri="{FF2B5EF4-FFF2-40B4-BE49-F238E27FC236}">
                <a16:creationId xmlns:a16="http://schemas.microsoft.com/office/drawing/2014/main" id="{A6EC313C-7631-4ECD-9622-951CF26DF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1" b="1260"/>
          <a:stretch/>
        </p:blipFill>
        <p:spPr bwMode="auto">
          <a:xfrm>
            <a:off x="838198" y="2232730"/>
            <a:ext cx="44994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29916-14B9-4ECC-BF33-608CC1EF2634}"/>
              </a:ext>
            </a:extLst>
          </p:cNvPr>
          <p:cNvSpPr txBox="1"/>
          <p:nvPr/>
        </p:nvSpPr>
        <p:spPr>
          <a:xfrm>
            <a:off x="1506390" y="1190190"/>
            <a:ext cx="316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Thyroid Transcription Factor</a:t>
            </a:r>
          </a:p>
        </p:txBody>
      </p:sp>
      <p:pic>
        <p:nvPicPr>
          <p:cNvPr id="1028" name="Picture 4" descr="http://dev.biologists.org/content/develop/143/24/4558/F1.large.jpg">
            <a:extLst>
              <a:ext uri="{FF2B5EF4-FFF2-40B4-BE49-F238E27FC236}">
                <a16:creationId xmlns:a16="http://schemas.microsoft.com/office/drawing/2014/main" id="{C4585B43-E372-4939-AF29-50060C8B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37" y="1743840"/>
            <a:ext cx="3660951" cy="35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05FB7-7097-450E-A5BD-5C921C9FE68B}"/>
              </a:ext>
            </a:extLst>
          </p:cNvPr>
          <p:cNvSpPr txBox="1"/>
          <p:nvPr/>
        </p:nvSpPr>
        <p:spPr>
          <a:xfrm>
            <a:off x="6993759" y="1190190"/>
            <a:ext cx="40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Forkhead</a:t>
            </a:r>
            <a:r>
              <a:rPr lang="en-US" dirty="0"/>
              <a:t> box protein 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C7771-202F-4025-A057-4E3892653BDE}"/>
              </a:ext>
            </a:extLst>
          </p:cNvPr>
          <p:cNvSpPr txBox="1"/>
          <p:nvPr/>
        </p:nvSpPr>
        <p:spPr>
          <a:xfrm>
            <a:off x="6409741" y="5466258"/>
            <a:ext cx="5226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Pioneer factors: transcription factors that can bind directly to condensed chromatin and can positively/negatively affect transcription</a:t>
            </a:r>
          </a:p>
        </p:txBody>
      </p:sp>
    </p:spTree>
    <p:extLst>
      <p:ext uri="{BB962C8B-B14F-4D97-AF65-F5344CB8AC3E}">
        <p14:creationId xmlns:p14="http://schemas.microsoft.com/office/powerpoint/2010/main" val="123020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AEB7-6F5D-4851-B0CD-3975B2B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Where and how does FOXE1 function?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E573C-7A08-423F-B345-45556224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" y="2531340"/>
            <a:ext cx="4701833" cy="2669912"/>
          </a:xfrm>
          <a:prstGeom prst="rect">
            <a:avLst/>
          </a:prstGeom>
        </p:spPr>
      </p:pic>
      <p:pic>
        <p:nvPicPr>
          <p:cNvPr id="3074" name="Picture 2" descr="https://www.ous-research.no/institute/images/news/2010/integrin-degradation.jpg">
            <a:extLst>
              <a:ext uri="{FF2B5EF4-FFF2-40B4-BE49-F238E27FC236}">
                <a16:creationId xmlns:a16="http://schemas.microsoft.com/office/drawing/2014/main" id="{9A0F9050-FE93-4E27-921A-1E629AC2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97" y="3429000"/>
            <a:ext cx="2713824" cy="15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3ACEB-8841-4D4A-AD2B-666AF5E2F379}"/>
              </a:ext>
            </a:extLst>
          </p:cNvPr>
          <p:cNvSpPr txBox="1"/>
          <p:nvPr/>
        </p:nvSpPr>
        <p:spPr>
          <a:xfrm>
            <a:off x="5682219" y="5454435"/>
            <a:ext cx="291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BE8AD-0B6D-4DBC-8E5D-1FA3A8224949}"/>
              </a:ext>
            </a:extLst>
          </p:cNvPr>
          <p:cNvSpPr txBox="1"/>
          <p:nvPr/>
        </p:nvSpPr>
        <p:spPr>
          <a:xfrm>
            <a:off x="9200095" y="5454435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Differentiation</a:t>
            </a:r>
          </a:p>
        </p:txBody>
      </p:sp>
      <p:pic>
        <p:nvPicPr>
          <p:cNvPr id="3078" name="Picture 6" descr="http://images.wisegeek.com/cell-differentiation-diagram.jpg">
            <a:extLst>
              <a:ext uri="{FF2B5EF4-FFF2-40B4-BE49-F238E27FC236}">
                <a16:creationId xmlns:a16="http://schemas.microsoft.com/office/drawing/2014/main" id="{3CB1E5E0-E1E7-4800-AF2F-C2CFADD0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32" y="3203456"/>
            <a:ext cx="2790218" cy="19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FF72C-33C6-4376-AEBF-7D47883FAE2D}"/>
              </a:ext>
            </a:extLst>
          </p:cNvPr>
          <p:cNvSpPr txBox="1"/>
          <p:nvPr/>
        </p:nvSpPr>
        <p:spPr>
          <a:xfrm>
            <a:off x="536895" y="1847681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Cellular Component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78083-E994-400B-A943-04BA480BA832}"/>
              </a:ext>
            </a:extLst>
          </p:cNvPr>
          <p:cNvSpPr txBox="1"/>
          <p:nvPr/>
        </p:nvSpPr>
        <p:spPr>
          <a:xfrm>
            <a:off x="3149869" y="1847681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Molecular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E5591-4E6F-4D4B-92BA-A28C06769DFE}"/>
              </a:ext>
            </a:extLst>
          </p:cNvPr>
          <p:cNvSpPr txBox="1"/>
          <p:nvPr/>
        </p:nvSpPr>
        <p:spPr>
          <a:xfrm>
            <a:off x="7726529" y="1847681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Biological Processes</a:t>
            </a:r>
          </a:p>
        </p:txBody>
      </p:sp>
    </p:spTree>
    <p:extLst>
      <p:ext uri="{BB962C8B-B14F-4D97-AF65-F5344CB8AC3E}">
        <p14:creationId xmlns:p14="http://schemas.microsoft.com/office/powerpoint/2010/main" val="76436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63-F289-4810-A6BB-D73A1AA65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302"/>
            <a:ext cx="9144000" cy="51349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FOXE1 is highly conserved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64B712E4-D771-49FB-B491-E8455722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1" y="614792"/>
            <a:ext cx="355759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572CF812-8A1C-4D46-A029-60BE25BC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8" y="1301837"/>
            <a:ext cx="395119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E6680D75-C065-4C45-9BE3-0FFC8A92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7" y="1985575"/>
            <a:ext cx="411260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>
            <a:extLst>
              <a:ext uri="{FF2B5EF4-FFF2-40B4-BE49-F238E27FC236}">
                <a16:creationId xmlns:a16="http://schemas.microsoft.com/office/drawing/2014/main" id="{90EC2C06-8D4A-484D-8269-A86198D1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7" y="2669325"/>
            <a:ext cx="513490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>
            <a:extLst>
              <a:ext uri="{FF2B5EF4-FFF2-40B4-BE49-F238E27FC236}">
                <a16:creationId xmlns:a16="http://schemas.microsoft.com/office/drawing/2014/main" id="{693C6578-BC1B-48C5-87C0-E9E4AB11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" y="3159475"/>
            <a:ext cx="513489" cy="5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>
            <a:extLst>
              <a:ext uri="{FF2B5EF4-FFF2-40B4-BE49-F238E27FC236}">
                <a16:creationId xmlns:a16="http://schemas.microsoft.com/office/drawing/2014/main" id="{EEFA5935-871C-4E16-BF91-53F688BF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" y="3770921"/>
            <a:ext cx="601062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>
            <a:extLst>
              <a:ext uri="{FF2B5EF4-FFF2-40B4-BE49-F238E27FC236}">
                <a16:creationId xmlns:a16="http://schemas.microsoft.com/office/drawing/2014/main" id="{D1A2BDED-A669-46A4-B340-E9CE2D71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4389365"/>
            <a:ext cx="597407" cy="5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>
            <a:extLst>
              <a:ext uri="{FF2B5EF4-FFF2-40B4-BE49-F238E27FC236}">
                <a16:creationId xmlns:a16="http://schemas.microsoft.com/office/drawing/2014/main" id="{B2F2FCF9-6D66-4F70-921E-0FA41404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9" y="5026006"/>
            <a:ext cx="676566" cy="5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">
            <a:extLst>
              <a:ext uri="{FF2B5EF4-FFF2-40B4-BE49-F238E27FC236}">
                <a16:creationId xmlns:a16="http://schemas.microsoft.com/office/drawing/2014/main" id="{EE788CFB-6EA8-4AD5-B245-B507AD766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5605264"/>
            <a:ext cx="600755" cy="5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">
            <a:extLst>
              <a:ext uri="{FF2B5EF4-FFF2-40B4-BE49-F238E27FC236}">
                <a16:creationId xmlns:a16="http://schemas.microsoft.com/office/drawing/2014/main" id="{585098D2-6F35-471E-8EEA-6EC26ECA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6243208"/>
            <a:ext cx="502079" cy="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E6945F-FF2E-4067-9F4D-149B2EF10B66}"/>
              </a:ext>
            </a:extLst>
          </p:cNvPr>
          <p:cNvSpPr/>
          <p:nvPr/>
        </p:nvSpPr>
        <p:spPr>
          <a:xfrm>
            <a:off x="1451295" y="874600"/>
            <a:ext cx="8523215" cy="755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D90B0-E507-48EA-AF68-39D8EA293011}"/>
              </a:ext>
            </a:extLst>
          </p:cNvPr>
          <p:cNvSpPr txBox="1"/>
          <p:nvPr/>
        </p:nvSpPr>
        <p:spPr>
          <a:xfrm>
            <a:off x="9070177" y="637737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373 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7ACBE-65C0-4DA8-9DC7-05A6241160BF}"/>
              </a:ext>
            </a:extLst>
          </p:cNvPr>
          <p:cNvSpPr/>
          <p:nvPr/>
        </p:nvSpPr>
        <p:spPr>
          <a:xfrm>
            <a:off x="1451292" y="1559991"/>
            <a:ext cx="8424227" cy="806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A069F-E5E2-411A-B729-D8DC686CD317}"/>
              </a:ext>
            </a:extLst>
          </p:cNvPr>
          <p:cNvSpPr/>
          <p:nvPr/>
        </p:nvSpPr>
        <p:spPr>
          <a:xfrm>
            <a:off x="1451293" y="2245383"/>
            <a:ext cx="8522183" cy="837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823AE-3042-45A1-899A-ED2BCBA4BF4B}"/>
              </a:ext>
            </a:extLst>
          </p:cNvPr>
          <p:cNvSpPr/>
          <p:nvPr/>
        </p:nvSpPr>
        <p:spPr>
          <a:xfrm>
            <a:off x="1451293" y="2827860"/>
            <a:ext cx="8189096" cy="8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41C91-05A1-4546-9421-149700DF70CE}"/>
              </a:ext>
            </a:extLst>
          </p:cNvPr>
          <p:cNvSpPr/>
          <p:nvPr/>
        </p:nvSpPr>
        <p:spPr>
          <a:xfrm>
            <a:off x="1451294" y="3380315"/>
            <a:ext cx="8084592" cy="837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355B6E-5DDA-44D9-AFFD-0BBA157687F5}"/>
              </a:ext>
            </a:extLst>
          </p:cNvPr>
          <p:cNvSpPr/>
          <p:nvPr/>
        </p:nvSpPr>
        <p:spPr>
          <a:xfrm>
            <a:off x="1451294" y="3989915"/>
            <a:ext cx="7109232" cy="837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2CBBF3-AAD1-43D4-A9E0-891A05ED31AC}"/>
              </a:ext>
            </a:extLst>
          </p:cNvPr>
          <p:cNvSpPr/>
          <p:nvPr/>
        </p:nvSpPr>
        <p:spPr>
          <a:xfrm>
            <a:off x="1451293" y="4647076"/>
            <a:ext cx="8929324" cy="837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82549D-F8B5-4256-88CA-17570874D684}"/>
              </a:ext>
            </a:extLst>
          </p:cNvPr>
          <p:cNvSpPr/>
          <p:nvPr/>
        </p:nvSpPr>
        <p:spPr>
          <a:xfrm>
            <a:off x="1451296" y="5239898"/>
            <a:ext cx="7527242" cy="809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12A398-FF13-479E-8C09-1850538ECBE2}"/>
              </a:ext>
            </a:extLst>
          </p:cNvPr>
          <p:cNvSpPr/>
          <p:nvPr/>
        </p:nvSpPr>
        <p:spPr>
          <a:xfrm>
            <a:off x="1451295" y="5823585"/>
            <a:ext cx="7527243" cy="809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CF10D-D54F-457E-9F01-BB078AC4AFF1}"/>
              </a:ext>
            </a:extLst>
          </p:cNvPr>
          <p:cNvSpPr/>
          <p:nvPr/>
        </p:nvSpPr>
        <p:spPr>
          <a:xfrm>
            <a:off x="1451296" y="6462202"/>
            <a:ext cx="6064202" cy="8098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B5286-5EA2-4FBE-88BB-3E0D892E23C8}"/>
              </a:ext>
            </a:extLst>
          </p:cNvPr>
          <p:cNvSpPr txBox="1"/>
          <p:nvPr/>
        </p:nvSpPr>
        <p:spPr>
          <a:xfrm>
            <a:off x="9070175" y="132578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372 aa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6ED12C-A46B-4F23-8328-33E234602F01}"/>
              </a:ext>
            </a:extLst>
          </p:cNvPr>
          <p:cNvSpPr txBox="1"/>
          <p:nvPr/>
        </p:nvSpPr>
        <p:spPr>
          <a:xfrm>
            <a:off x="9070175" y="2013770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373 aa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876D06-1466-4334-9CF5-0E9738DB760B}"/>
              </a:ext>
            </a:extLst>
          </p:cNvPr>
          <p:cNvSpPr txBox="1"/>
          <p:nvPr/>
        </p:nvSpPr>
        <p:spPr>
          <a:xfrm>
            <a:off x="9070171" y="257642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371 aa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8F1FAB-E887-4F2B-8E59-E42142C6AE01}"/>
              </a:ext>
            </a:extLst>
          </p:cNvPr>
          <p:cNvSpPr txBox="1"/>
          <p:nvPr/>
        </p:nvSpPr>
        <p:spPr>
          <a:xfrm>
            <a:off x="9070171" y="3121223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370 aa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3BAFB7-9242-4336-A294-2C9258B74BA3}"/>
              </a:ext>
            </a:extLst>
          </p:cNvPr>
          <p:cNvSpPr txBox="1"/>
          <p:nvPr/>
        </p:nvSpPr>
        <p:spPr>
          <a:xfrm>
            <a:off x="9070173" y="3726536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349 aa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CE067-4F48-478E-A314-DC8C811337AE}"/>
              </a:ext>
            </a:extLst>
          </p:cNvPr>
          <p:cNvSpPr txBox="1"/>
          <p:nvPr/>
        </p:nvSpPr>
        <p:spPr>
          <a:xfrm>
            <a:off x="9070173" y="4389365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377 aa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5BDD01-D045-4C79-BFCA-D9BA8BB0EB1F}"/>
              </a:ext>
            </a:extLst>
          </p:cNvPr>
          <p:cNvSpPr txBox="1"/>
          <p:nvPr/>
        </p:nvSpPr>
        <p:spPr>
          <a:xfrm>
            <a:off x="9070172" y="5545511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354 aa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D70107-85F7-4978-81C0-9AC95F7D91CD}"/>
              </a:ext>
            </a:extLst>
          </p:cNvPr>
          <p:cNvSpPr txBox="1"/>
          <p:nvPr/>
        </p:nvSpPr>
        <p:spPr>
          <a:xfrm>
            <a:off x="9070172" y="4992302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354 aa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07C379-19B7-433B-B554-7265393B34A3}"/>
              </a:ext>
            </a:extLst>
          </p:cNvPr>
          <p:cNvSpPr txBox="1"/>
          <p:nvPr/>
        </p:nvSpPr>
        <p:spPr>
          <a:xfrm>
            <a:off x="9070172" y="6192176"/>
            <a:ext cx="8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323 aa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138AE-FE9E-4522-A1FE-7436F787B260}"/>
              </a:ext>
            </a:extLst>
          </p:cNvPr>
          <p:cNvSpPr txBox="1"/>
          <p:nvPr/>
        </p:nvSpPr>
        <p:spPr>
          <a:xfrm>
            <a:off x="10457488" y="1375325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65E20B-EC18-4F44-A509-E45CAF13507F}"/>
              </a:ext>
            </a:extLst>
          </p:cNvPr>
          <p:cNvSpPr txBox="1"/>
          <p:nvPr/>
        </p:nvSpPr>
        <p:spPr>
          <a:xfrm>
            <a:off x="10457488" y="210407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07E313-5DFE-48D6-BA5E-472FEDB64C37}"/>
              </a:ext>
            </a:extLst>
          </p:cNvPr>
          <p:cNvSpPr txBox="1"/>
          <p:nvPr/>
        </p:nvSpPr>
        <p:spPr>
          <a:xfrm>
            <a:off x="10457488" y="2699534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8C253-147E-4850-86FD-1A2F29122A09}"/>
              </a:ext>
            </a:extLst>
          </p:cNvPr>
          <p:cNvSpPr txBox="1"/>
          <p:nvPr/>
        </p:nvSpPr>
        <p:spPr>
          <a:xfrm>
            <a:off x="10457488" y="3805249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2F57F-2AC1-4C9A-B47F-6DB895D8F5A4}"/>
              </a:ext>
            </a:extLst>
          </p:cNvPr>
          <p:cNvSpPr txBox="1"/>
          <p:nvPr/>
        </p:nvSpPr>
        <p:spPr>
          <a:xfrm>
            <a:off x="10457488" y="3231241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BD8436-B368-4B41-B559-EEFC8B651EAF}"/>
              </a:ext>
            </a:extLst>
          </p:cNvPr>
          <p:cNvSpPr txBox="1"/>
          <p:nvPr/>
        </p:nvSpPr>
        <p:spPr>
          <a:xfrm>
            <a:off x="10457488" y="509115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A1B4D1-31B8-487A-922A-B012060C66E5}"/>
              </a:ext>
            </a:extLst>
          </p:cNvPr>
          <p:cNvSpPr txBox="1"/>
          <p:nvPr/>
        </p:nvSpPr>
        <p:spPr>
          <a:xfrm>
            <a:off x="10457488" y="4512476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B6BEBE-DFD7-47F4-9189-E62D5F512661}"/>
              </a:ext>
            </a:extLst>
          </p:cNvPr>
          <p:cNvSpPr txBox="1"/>
          <p:nvPr/>
        </p:nvSpPr>
        <p:spPr>
          <a:xfrm>
            <a:off x="10457488" y="5668622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C9CC3D-4758-4947-89DE-6D52D89933FA}"/>
              </a:ext>
            </a:extLst>
          </p:cNvPr>
          <p:cNvSpPr txBox="1"/>
          <p:nvPr/>
        </p:nvSpPr>
        <p:spPr>
          <a:xfrm>
            <a:off x="10457488" y="6130621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8BCD9-D2A1-43A1-A9EC-2D6B2FADB806}"/>
              </a:ext>
            </a:extLst>
          </p:cNvPr>
          <p:cNvSpPr txBox="1"/>
          <p:nvPr/>
        </p:nvSpPr>
        <p:spPr>
          <a:xfrm>
            <a:off x="3364704" y="653448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7ADF6C-7117-49FD-8BC7-D1ADA765DCDA}"/>
              </a:ext>
            </a:extLst>
          </p:cNvPr>
          <p:cNvSpPr txBox="1"/>
          <p:nvPr/>
        </p:nvSpPr>
        <p:spPr>
          <a:xfrm>
            <a:off x="3364704" y="1335706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1392A5-55F3-4685-A4DD-0C3195C24279}"/>
              </a:ext>
            </a:extLst>
          </p:cNvPr>
          <p:cNvSpPr txBox="1"/>
          <p:nvPr/>
        </p:nvSpPr>
        <p:spPr>
          <a:xfrm>
            <a:off x="3485107" y="2020666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E88370-8DDD-4919-9C1A-E6CF04B2E2C2}"/>
              </a:ext>
            </a:extLst>
          </p:cNvPr>
          <p:cNvSpPr txBox="1"/>
          <p:nvPr/>
        </p:nvSpPr>
        <p:spPr>
          <a:xfrm>
            <a:off x="3485107" y="2607734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CDF410-2560-4175-85C5-C7E0892D29A8}"/>
              </a:ext>
            </a:extLst>
          </p:cNvPr>
          <p:cNvSpPr txBox="1"/>
          <p:nvPr/>
        </p:nvSpPr>
        <p:spPr>
          <a:xfrm>
            <a:off x="3418955" y="3180902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52A2CE-7761-4956-A41C-3F3BD0B99D7C}"/>
              </a:ext>
            </a:extLst>
          </p:cNvPr>
          <p:cNvSpPr txBox="1"/>
          <p:nvPr/>
        </p:nvSpPr>
        <p:spPr>
          <a:xfrm>
            <a:off x="3418955" y="3767029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BCCB9E-8FA5-437E-B6C3-682980AAD730}"/>
              </a:ext>
            </a:extLst>
          </p:cNvPr>
          <p:cNvSpPr txBox="1"/>
          <p:nvPr/>
        </p:nvSpPr>
        <p:spPr>
          <a:xfrm>
            <a:off x="3652087" y="5018378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B147AC-BED9-4629-A327-02CF60E8AB0D}"/>
              </a:ext>
            </a:extLst>
          </p:cNvPr>
          <p:cNvSpPr txBox="1"/>
          <p:nvPr/>
        </p:nvSpPr>
        <p:spPr>
          <a:xfrm>
            <a:off x="4059724" y="4423234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D1B2D8-DEC2-4FF6-9035-046413065FD0}"/>
              </a:ext>
            </a:extLst>
          </p:cNvPr>
          <p:cNvSpPr txBox="1"/>
          <p:nvPr/>
        </p:nvSpPr>
        <p:spPr>
          <a:xfrm>
            <a:off x="4420441" y="5614013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12752E-7CC4-4300-8ECD-54A9640B594B}"/>
              </a:ext>
            </a:extLst>
          </p:cNvPr>
          <p:cNvSpPr txBox="1"/>
          <p:nvPr/>
        </p:nvSpPr>
        <p:spPr>
          <a:xfrm>
            <a:off x="1856648" y="6247412"/>
            <a:ext cx="1309229" cy="519351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641DC-8729-4A62-981E-1DB585A64CAA}"/>
              </a:ext>
            </a:extLst>
          </p:cNvPr>
          <p:cNvSpPr txBox="1"/>
          <p:nvPr/>
        </p:nvSpPr>
        <p:spPr>
          <a:xfrm>
            <a:off x="10155259" y="358523"/>
            <a:ext cx="12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Identity</a:t>
            </a:r>
          </a:p>
        </p:txBody>
      </p:sp>
    </p:spTree>
    <p:extLst>
      <p:ext uri="{BB962C8B-B14F-4D97-AF65-F5344CB8AC3E}">
        <p14:creationId xmlns:p14="http://schemas.microsoft.com/office/powerpoint/2010/main" val="336037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A0E057-955A-4FBF-BFFE-35EC4D0F2E59}"/>
              </a:ext>
            </a:extLst>
          </p:cNvPr>
          <p:cNvSpPr txBox="1"/>
          <p:nvPr/>
        </p:nvSpPr>
        <p:spPr>
          <a:xfrm>
            <a:off x="612396" y="503339"/>
            <a:ext cx="10553351" cy="51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9183A-80CE-4CC4-B1EC-6EB4BF9A239C}"/>
              </a:ext>
            </a:extLst>
          </p:cNvPr>
          <p:cNvSpPr txBox="1"/>
          <p:nvPr/>
        </p:nvSpPr>
        <p:spPr>
          <a:xfrm>
            <a:off x="426487" y="192947"/>
            <a:ext cx="1103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What is known about FOXE1?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6B0391-B19E-475E-ADBC-BAF0839D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78" y="1502943"/>
            <a:ext cx="4754637" cy="947641"/>
          </a:xfrm>
          <a:prstGeom prst="rect">
            <a:avLst/>
          </a:prstGeom>
          <a:solidFill>
            <a:schemeClr val="accent2">
              <a:alpha val="0"/>
            </a:schemeClr>
          </a:solidFill>
        </p:spPr>
      </p:pic>
      <p:pic>
        <p:nvPicPr>
          <p:cNvPr id="22" name="Picture 2" descr="Picture">
            <a:extLst>
              <a:ext uri="{FF2B5EF4-FFF2-40B4-BE49-F238E27FC236}">
                <a16:creationId xmlns:a16="http://schemas.microsoft.com/office/drawing/2014/main" id="{A0460E66-C437-4D7A-B93C-7AE75491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16" y="1541293"/>
            <a:ext cx="513490" cy="8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BC5DB4-A3B0-46F2-9418-187B4DE4B5C2}"/>
              </a:ext>
            </a:extLst>
          </p:cNvPr>
          <p:cNvSpPr txBox="1"/>
          <p:nvPr/>
        </p:nvSpPr>
        <p:spPr>
          <a:xfrm>
            <a:off x="6777917" y="1645745"/>
            <a:ext cx="4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Forkhead</a:t>
            </a:r>
            <a:r>
              <a:rPr lang="en-US" dirty="0"/>
              <a:t> (FH) domain is responsible for sequence specific DNA binding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5D60DA-3063-4084-8484-64822E97EADD}"/>
              </a:ext>
            </a:extLst>
          </p:cNvPr>
          <p:cNvCxnSpPr>
            <a:cxnSpLocks/>
          </p:cNvCxnSpPr>
          <p:nvPr/>
        </p:nvCxnSpPr>
        <p:spPr>
          <a:xfrm flipH="1">
            <a:off x="2323363" y="2333021"/>
            <a:ext cx="327172" cy="369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1AF13A-DB78-4EA5-9CC1-CEED9F5DF1CD}"/>
              </a:ext>
            </a:extLst>
          </p:cNvPr>
          <p:cNvSpPr txBox="1"/>
          <p:nvPr/>
        </p:nvSpPr>
        <p:spPr>
          <a:xfrm>
            <a:off x="426488" y="2779836"/>
            <a:ext cx="367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Mutations in the FH domain leads to congenital hypothyroidism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53475D-EEC7-4BD0-8DA6-3C7FC6BE5BAC}"/>
              </a:ext>
            </a:extLst>
          </p:cNvPr>
          <p:cNvCxnSpPr>
            <a:cxnSpLocks/>
          </p:cNvCxnSpPr>
          <p:nvPr/>
        </p:nvCxnSpPr>
        <p:spPr>
          <a:xfrm>
            <a:off x="5003967" y="2089466"/>
            <a:ext cx="590005" cy="564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3BB4F3-C9AA-46C2-94C3-90DC6484A2B4}"/>
              </a:ext>
            </a:extLst>
          </p:cNvPr>
          <p:cNvSpPr txBox="1"/>
          <p:nvPr/>
        </p:nvSpPr>
        <p:spPr>
          <a:xfrm>
            <a:off x="4743307" y="2782669"/>
            <a:ext cx="632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Mutations in the Low Complexity Region (LCR) results in NMTC and is associated with an increased WNT5A gene expression.  </a:t>
            </a:r>
          </a:p>
        </p:txBody>
      </p:sp>
      <p:pic>
        <p:nvPicPr>
          <p:cNvPr id="62" name="Picture 2" descr="https://www.whatisdna.net/wp-content/uploads/2016/11/SNP.png">
            <a:extLst>
              <a:ext uri="{FF2B5EF4-FFF2-40B4-BE49-F238E27FC236}">
                <a16:creationId xmlns:a16="http://schemas.microsoft.com/office/drawing/2014/main" id="{F63B3A3B-2CC9-41B3-BA4B-2CF41356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8" y="3761889"/>
            <a:ext cx="4677407" cy="25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712D8F6-19C6-48C7-8D4E-1172B525E05E}"/>
              </a:ext>
            </a:extLst>
          </p:cNvPr>
          <p:cNvSpPr txBox="1"/>
          <p:nvPr/>
        </p:nvSpPr>
        <p:spPr>
          <a:xfrm>
            <a:off x="5855731" y="4694468"/>
            <a:ext cx="536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Specific Single nucleotide polymorphisms (SNP)are associated with specific subtypes of NMTC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B72A8F-D995-4F09-83BA-9E5435DA893D}"/>
              </a:ext>
            </a:extLst>
          </p:cNvPr>
          <p:cNvSpPr/>
          <p:nvPr/>
        </p:nvSpPr>
        <p:spPr>
          <a:xfrm>
            <a:off x="318782" y="3426167"/>
            <a:ext cx="11610363" cy="31004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1823-FC6F-434F-8AEE-75662CBD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 is unknown about FOXE1?</a:t>
            </a:r>
          </a:p>
        </p:txBody>
      </p:sp>
      <p:pic>
        <p:nvPicPr>
          <p:cNvPr id="1026" name="Picture 2" descr="https://media.nature.com/m685/nature-assets/nrc/journal/v13/n7/images/nrc3539-f4.jpg">
            <a:extLst>
              <a:ext uri="{FF2B5EF4-FFF2-40B4-BE49-F238E27FC236}">
                <a16:creationId xmlns:a16="http://schemas.microsoft.com/office/drawing/2014/main" id="{372E5DA0-BC3B-4E0B-9C74-5F41D0FA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01" y="1356339"/>
            <a:ext cx="7616598" cy="43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6A8CB-2A55-41AE-BED6-BC4355BA006D}"/>
              </a:ext>
            </a:extLst>
          </p:cNvPr>
          <p:cNvSpPr txBox="1"/>
          <p:nvPr/>
        </p:nvSpPr>
        <p:spPr>
          <a:xfrm>
            <a:off x="384681" y="5703295"/>
            <a:ext cx="11422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Although protein-protein interaction networks indicate how FOXE1 may regulate gene transcription, there is little understanding regarding its mechanism</a:t>
            </a:r>
          </a:p>
        </p:txBody>
      </p:sp>
    </p:spTree>
    <p:extLst>
      <p:ext uri="{BB962C8B-B14F-4D97-AF65-F5344CB8AC3E}">
        <p14:creationId xmlns:p14="http://schemas.microsoft.com/office/powerpoint/2010/main" val="376300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1297</Words>
  <Application>Microsoft Office PowerPoint</Application>
  <PresentationFormat>Widescreen</PresentationFormat>
  <Paragraphs>216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Non Medullary Thyroid Cancer &amp; FOXE1 Gene</vt:lpstr>
      <vt:lpstr>What is Non Medullary Thyroid  Cancer (NMTC)?</vt:lpstr>
      <vt:lpstr>Who does NMTC affect?</vt:lpstr>
      <vt:lpstr>What are the symptoms of NMTC?</vt:lpstr>
      <vt:lpstr>What is FOXE1?</vt:lpstr>
      <vt:lpstr>Where and how does FOXE1 function?</vt:lpstr>
      <vt:lpstr>FOXE1 is highly conserved</vt:lpstr>
      <vt:lpstr>PowerPoint Presentation</vt:lpstr>
      <vt:lpstr>What is unknown about FOXE1?</vt:lpstr>
      <vt:lpstr>What model organisms should be utilized to study FOXE1?</vt:lpstr>
      <vt:lpstr>Why study mice for NMTC?</vt:lpstr>
      <vt:lpstr>How do human and mouse FOXE1 interactions compare?</vt:lpstr>
      <vt:lpstr>What is the primary goal?</vt:lpstr>
      <vt:lpstr>Aim 1: Identify conserved amino acids sequences that regulate cell growth/ proliferation</vt:lpstr>
      <vt:lpstr>Aim 1: Identify conserved amino acids sequences that regulate cell growth/ proliferation</vt:lpstr>
      <vt:lpstr>Aim 1: Identify conserved amino acids sequences that regulate cell growth/ proliferation</vt:lpstr>
      <vt:lpstr>Aim 2: Identify genes involved in thyroid morphogenesis</vt:lpstr>
      <vt:lpstr>Aim 2: Identify genes involved in thyroid morphogenesis</vt:lpstr>
      <vt:lpstr>Aim 2: Identify genes involved in thyroid morphogenesis</vt:lpstr>
      <vt:lpstr>Aim 3: Characterize phosphorylation patterns of NMTC</vt:lpstr>
      <vt:lpstr>PowerPoint Presentation</vt:lpstr>
      <vt:lpstr>Aim 3: Characterize phosphorylation patterns of NMTC</vt:lpstr>
      <vt:lpstr>PowerPoint Presentation</vt:lpstr>
      <vt:lpstr>Conclusion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FOXE1 conserved across species?</dc:title>
  <dc:creator>Franklin Yeo</dc:creator>
  <cp:lastModifiedBy>Franklin Yeo</cp:lastModifiedBy>
  <cp:revision>89</cp:revision>
  <dcterms:created xsi:type="dcterms:W3CDTF">2018-04-04T21:10:23Z</dcterms:created>
  <dcterms:modified xsi:type="dcterms:W3CDTF">2018-05-11T22:21:24Z</dcterms:modified>
</cp:coreProperties>
</file>