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Ensembl</a:t>
          </a:r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CRISPR-Cas9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Screen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1" presStyleCnt="2"/>
      <dgm:spPr/>
    </dgm:pt>
    <dgm:pt modelId="{F4446F4E-0278-4565-8526-9274E8854078}" type="pres">
      <dgm:prSet presAssocID="{F927C47A-DA5D-4276-A74A-B95C378F4EDE}" presName="connectorText" presStyleLbl="sibTrans2D1" presStyleIdx="1" presStyleCnt="2"/>
      <dgm:spPr/>
    </dgm:pt>
    <dgm:pt modelId="{8233409F-3BF0-4F1A-B07A-95434769E988}" type="pres">
      <dgm:prSet presAssocID="{EB2E3E6A-CD48-4113-81BF-40A6BAED0D7D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2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A259242A-9916-486C-B5DC-88743603A763}" type="presParOf" srcId="{B872FA72-5DA7-4DDA-9C4C-3618A3D21C37}" destId="{4FFD6104-7C94-4F89-BBFB-942A75B5C386}" srcOrd="3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/>
      <dgm:t>
        <a:bodyPr/>
        <a:lstStyle/>
        <a:p>
          <a:r>
            <a:rPr lang="en-US" dirty="0"/>
            <a:t>Single-cell RNA-</a:t>
          </a:r>
          <a:r>
            <a:rPr lang="en-US" dirty="0" err="1"/>
            <a:t>seq</a:t>
          </a:r>
          <a:endParaRPr lang="en-US" dirty="0"/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/>
      <dgm:t>
        <a:bodyPr/>
        <a:lstStyle/>
        <a:p>
          <a:r>
            <a:rPr lang="en-US" dirty="0"/>
            <a:t>GO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/>
      <dgm:t>
        <a:bodyPr/>
        <a:lstStyle/>
        <a:p>
          <a:r>
            <a:rPr lang="en-US" dirty="0"/>
            <a:t>Mutate &amp; Screen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1" presStyleCnt="2"/>
      <dgm:spPr/>
    </dgm:pt>
    <dgm:pt modelId="{F4446F4E-0278-4565-8526-9274E8854078}" type="pres">
      <dgm:prSet presAssocID="{F927C47A-DA5D-4276-A74A-B95C378F4EDE}" presName="connectorText" presStyleLbl="sibTrans2D1" presStyleIdx="1" presStyleCnt="2"/>
      <dgm:spPr/>
    </dgm:pt>
    <dgm:pt modelId="{8233409F-3BF0-4F1A-B07A-95434769E988}" type="pres">
      <dgm:prSet presAssocID="{EB2E3E6A-CD48-4113-81BF-40A6BAED0D7D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2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A259242A-9916-486C-B5DC-88743603A763}" type="presParOf" srcId="{B872FA72-5DA7-4DDA-9C4C-3618A3D21C37}" destId="{4FFD6104-7C94-4F89-BBFB-942A75B5C386}" srcOrd="3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6951" y="0"/>
          <a:ext cx="2077645" cy="99168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Ensembl</a:t>
          </a:r>
        </a:p>
      </dsp:txBody>
      <dsp:txXfrm>
        <a:off x="35997" y="29046"/>
        <a:ext cx="2019553" cy="933595"/>
      </dsp:txXfrm>
    </dsp:sp>
    <dsp:sp modelId="{07CA6E56-16A6-4395-9887-9F2FB860BFB6}">
      <dsp:nvSpPr>
        <dsp:cNvPr id="0" name=""/>
        <dsp:cNvSpPr/>
      </dsp:nvSpPr>
      <dsp:spPr>
        <a:xfrm>
          <a:off x="2292361" y="238215"/>
          <a:ext cx="440460" cy="51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92361" y="341266"/>
        <a:ext cx="308322" cy="309154"/>
      </dsp:txXfrm>
    </dsp:sp>
    <dsp:sp modelId="{05D13814-A239-4D4F-A27F-9B368BD92ED3}">
      <dsp:nvSpPr>
        <dsp:cNvPr id="0" name=""/>
        <dsp:cNvSpPr/>
      </dsp:nvSpPr>
      <dsp:spPr>
        <a:xfrm>
          <a:off x="2915654" y="0"/>
          <a:ext cx="2077645" cy="99168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CRISPR-Cas9</a:t>
          </a:r>
        </a:p>
      </dsp:txBody>
      <dsp:txXfrm>
        <a:off x="2944700" y="29046"/>
        <a:ext cx="2019553" cy="933595"/>
      </dsp:txXfrm>
    </dsp:sp>
    <dsp:sp modelId="{4FFD6104-7C94-4F89-BBFB-942A75B5C386}">
      <dsp:nvSpPr>
        <dsp:cNvPr id="0" name=""/>
        <dsp:cNvSpPr/>
      </dsp:nvSpPr>
      <dsp:spPr>
        <a:xfrm>
          <a:off x="5201064" y="238215"/>
          <a:ext cx="440460" cy="51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201064" y="341266"/>
        <a:ext cx="308322" cy="309154"/>
      </dsp:txXfrm>
    </dsp:sp>
    <dsp:sp modelId="{8233409F-3BF0-4F1A-B07A-95434769E988}">
      <dsp:nvSpPr>
        <dsp:cNvPr id="0" name=""/>
        <dsp:cNvSpPr/>
      </dsp:nvSpPr>
      <dsp:spPr>
        <a:xfrm>
          <a:off x="5824358" y="0"/>
          <a:ext cx="2077645" cy="99168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Screen</a:t>
          </a:r>
        </a:p>
      </dsp:txBody>
      <dsp:txXfrm>
        <a:off x="5853404" y="29046"/>
        <a:ext cx="2019553" cy="933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6951" y="0"/>
          <a:ext cx="2077645" cy="99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Single-cell RNA-</a:t>
          </a:r>
          <a:r>
            <a:rPr lang="en-US" sz="2600" kern="1200" dirty="0" err="1"/>
            <a:t>seq</a:t>
          </a:r>
          <a:endParaRPr lang="en-US" sz="2600" kern="1200" dirty="0"/>
        </a:p>
      </dsp:txBody>
      <dsp:txXfrm>
        <a:off x="35997" y="29046"/>
        <a:ext cx="2019553" cy="933595"/>
      </dsp:txXfrm>
    </dsp:sp>
    <dsp:sp modelId="{07CA6E56-16A6-4395-9887-9F2FB860BFB6}">
      <dsp:nvSpPr>
        <dsp:cNvPr id="0" name=""/>
        <dsp:cNvSpPr/>
      </dsp:nvSpPr>
      <dsp:spPr>
        <a:xfrm>
          <a:off x="2292361" y="238215"/>
          <a:ext cx="440460" cy="51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92361" y="341266"/>
        <a:ext cx="308322" cy="309154"/>
      </dsp:txXfrm>
    </dsp:sp>
    <dsp:sp modelId="{05D13814-A239-4D4F-A27F-9B368BD92ED3}">
      <dsp:nvSpPr>
        <dsp:cNvPr id="0" name=""/>
        <dsp:cNvSpPr/>
      </dsp:nvSpPr>
      <dsp:spPr>
        <a:xfrm>
          <a:off x="2915654" y="0"/>
          <a:ext cx="2077645" cy="99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</a:t>
          </a:r>
        </a:p>
      </dsp:txBody>
      <dsp:txXfrm>
        <a:off x="2944700" y="29046"/>
        <a:ext cx="2019553" cy="933595"/>
      </dsp:txXfrm>
    </dsp:sp>
    <dsp:sp modelId="{4FFD6104-7C94-4F89-BBFB-942A75B5C386}">
      <dsp:nvSpPr>
        <dsp:cNvPr id="0" name=""/>
        <dsp:cNvSpPr/>
      </dsp:nvSpPr>
      <dsp:spPr>
        <a:xfrm>
          <a:off x="5201064" y="238215"/>
          <a:ext cx="440460" cy="51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201064" y="341266"/>
        <a:ext cx="308322" cy="309154"/>
      </dsp:txXfrm>
    </dsp:sp>
    <dsp:sp modelId="{8233409F-3BF0-4F1A-B07A-95434769E988}">
      <dsp:nvSpPr>
        <dsp:cNvPr id="0" name=""/>
        <dsp:cNvSpPr/>
      </dsp:nvSpPr>
      <dsp:spPr>
        <a:xfrm>
          <a:off x="5824358" y="0"/>
          <a:ext cx="2077645" cy="99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Mutate &amp; Screen</a:t>
          </a:r>
        </a:p>
      </dsp:txBody>
      <dsp:txXfrm>
        <a:off x="5853404" y="29046"/>
        <a:ext cx="2019553" cy="93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7E55-2BD6-47BE-A9B1-38A1FBBC8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517EA-DEDE-48E6-BE79-953860E69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82346-CDAD-455D-A2E2-5D367645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4D38-DCDE-44BE-A80A-E1385D14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6081F-E42B-4D9D-81E2-DE8EB4A6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1795-656C-4980-A509-9980F690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7963C-6C86-4A97-A951-B571DE79A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D907-CF1A-4394-8A71-78310A10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B52A5-5B49-4899-B61A-0F608C96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0FDC8-8666-49C7-B137-4CDD0C8E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6E95F-75C2-4608-BCEC-BC292BC11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6E444-5FB6-4A79-97E6-8D659962A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D7D29-D668-4860-89C8-CE8F3D6B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79160-C949-42A7-8E48-D0905634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704B9-5B12-4D24-A5BA-48387F7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2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FF52-2534-47AD-B5EA-C247664C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DCA7-B5F5-4ACD-B140-74685623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B83E-BE9E-49D0-AC93-D4807BA9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3D57-952E-449F-836C-EFC5485C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0349B-0418-4CA5-88A6-3788DAA4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C846-B556-4F0F-B5CA-776373C4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C513-7242-4FCB-92D7-5447477C3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777A-3FDB-4F3C-9A40-851EE2AF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EE48C-49B5-47CB-834B-3D82152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46A3-26C0-4585-98DC-383D93E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3B96-3CE2-445F-ABB9-3C6BBAF2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66B4-DA38-411F-8A81-44BF14FC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CDEFE-EF0D-4DA5-A6AD-886CAA4D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AE87A-9230-42DA-A160-598EBEFE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75C2F-210C-47C8-BB6B-653E73D0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788A6-F543-45F7-800B-04B3B2B2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D036-440F-4091-9FC2-66C37882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A3B30-1A97-4C7A-957F-09BA4C9E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86ACE-F34C-4FA4-92BA-EDF5E0E1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2EAD4-FA17-41D7-88FC-D2CE39E9F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211B5-2E45-4E9B-9436-899A048B5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BCD42-C8C2-40D5-B65E-EDD586AC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C661F-64EA-435C-AC92-C6D97EF1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BEB63-6486-46F3-95A3-604217F4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D6D4-E30D-4D5D-9515-8E64286D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4767D-2F86-4B33-ABF3-4D86DA80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1725C-6506-493F-9574-C19318C1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C55BD-A900-4B8A-A093-54D7E5D9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F00D5-9A23-4D81-8F69-C5217B8B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540A4-9CF1-4387-8C6B-2D4ACF6E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C40B5-704C-496B-9D8A-D29FC97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3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1E61-EB54-4E62-8144-1340C532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59382-39BC-42AB-ABD2-14F94F21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910FC-A378-4060-927A-7A99E9E09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F8789-739C-4E75-9F3E-CC246FF0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31250-6595-4F7C-B9FF-26051677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623C5-CA38-43DB-B029-75B37AD0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19C3-3D37-4CCA-A261-3C68982E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55BD6-A327-4B3E-ABDB-627B5DC6C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DDA37-C677-4F9C-9C76-764AA5944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33F29-E1FA-449D-95B0-2A343B3F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C006-51E8-4F50-90F6-3564AB67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17598-66EF-46A1-AF2D-31F2EB9F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89AB1-E269-466B-B1E2-C6F3461A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F6480-34A5-4AEC-A074-147A117D8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175D-6B44-4C90-86D3-EEC15B996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CF5F-AB45-4C16-ABA4-AF0BE0E8A0C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D35D7-0D89-41A6-86D8-FEC1D5866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E4BF-FB3E-4FFB-A2CF-1682DB810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wisegeek.com/cell-differentiation-diagram.jpg" TargetMode="External"/><Relationship Id="rId13" Type="http://schemas.openxmlformats.org/officeDocument/2006/relationships/hyperlink" Target="https://en.wikipedia.org/wiki/Anaplastic_thyroid_cancer#/media/File:Anaplastic_thyroid_carcinoma_low_mag.jpg" TargetMode="External"/><Relationship Id="rId3" Type="http://schemas.openxmlformats.org/officeDocument/2006/relationships/hyperlink" Target="http://ocw.tufts.edu/data/4/221047/221077_xlarge.jpg" TargetMode="External"/><Relationship Id="rId7" Type="http://schemas.openxmlformats.org/officeDocument/2006/relationships/hyperlink" Target="https://www.ous-research.no/institute/images/news/2010/integrin-degradation.jpg" TargetMode="External"/><Relationship Id="rId12" Type="http://schemas.openxmlformats.org/officeDocument/2006/relationships/hyperlink" Target="https://www.scienceofmassage.com/wp-content/uploads/2017/05/DRJEFF1.png" TargetMode="External"/><Relationship Id="rId17" Type="http://schemas.openxmlformats.org/officeDocument/2006/relationships/hyperlink" Target="https://s3.amazonaws.com/go-public/image/go-logo.large.png" TargetMode="External"/><Relationship Id="rId2" Type="http://schemas.openxmlformats.org/officeDocument/2006/relationships/hyperlink" Target="http://ent.uci.edu/more-at-uc-irvine/conditions/images/thyroid-cancer.jpg" TargetMode="External"/><Relationship Id="rId16" Type="http://schemas.openxmlformats.org/officeDocument/2006/relationships/hyperlink" Target="https://static1.squarespace.com/static/57a2155f579fb340501cef73/t/59c19a4049fc2beaafbd1fca/1505859473687/CRISPR%3ACas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player.com/slide/4830904/15/images/45/DNA+Transcription+RNA+Nucleus+Cytoplasm.jpg" TargetMode="External"/><Relationship Id="rId11" Type="http://schemas.openxmlformats.org/officeDocument/2006/relationships/hyperlink" Target="https://www.cisbio.com/sites/default/files/htrf/products/kinase-pathway_phospho-ERK.png" TargetMode="External"/><Relationship Id="rId5" Type="http://schemas.openxmlformats.org/officeDocument/2006/relationships/hyperlink" Target="http://blog.dana-farber.org/insight/2017/09/thyroid-cancer-symptoms-signs/" TargetMode="External"/><Relationship Id="rId15" Type="http://schemas.openxmlformats.org/officeDocument/2006/relationships/hyperlink" Target="http://www.ib.bioninja.com.au/_Media/multiple-alignment-2_med.jpeg" TargetMode="External"/><Relationship Id="rId10" Type="http://schemas.openxmlformats.org/officeDocument/2006/relationships/hyperlink" Target="https://biology.uiowa.edu/sites/biology.uiowa.edu/files/model_organisms.jpg" TargetMode="External"/><Relationship Id="rId4" Type="http://schemas.openxmlformats.org/officeDocument/2006/relationships/hyperlink" Target="http://1.bp.blogspot.com/-vtC-abWusoI/UoWFIxsIdpI/AAAAAAAAChE/HskPRzy3jCc/s1600/thyroid.png" TargetMode="External"/><Relationship Id="rId9" Type="http://schemas.openxmlformats.org/officeDocument/2006/relationships/hyperlink" Target="https://www.whatisdna.net/wp-content/uploads/2016/11/SNP.png" TargetMode="External"/><Relationship Id="rId14" Type="http://schemas.openxmlformats.org/officeDocument/2006/relationships/hyperlink" Target="http://www.wikidoc.org/images/0/0b/Medullary_thyroid_carcinoma_-_high_ma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EA6D-D025-468E-9E68-ADEB5EF8C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125" y="4389845"/>
            <a:ext cx="9091749" cy="16314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FOXE1 and Non Medullary Thyroid Cancer (NMTC)</a:t>
            </a:r>
          </a:p>
        </p:txBody>
      </p:sp>
    </p:spTree>
    <p:extLst>
      <p:ext uri="{BB962C8B-B14F-4D97-AF65-F5344CB8AC3E}">
        <p14:creationId xmlns:p14="http://schemas.microsoft.com/office/powerpoint/2010/main" val="108392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8FE7-355E-43C8-A193-16A1BA5C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8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is the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6579-BA41-49DD-B765-45A3C24C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6503"/>
            <a:ext cx="12192000" cy="5578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Identify how FOXE1 is responsible for the uncontrolled growth of follicular cells within the thyroid gland</a:t>
            </a:r>
          </a:p>
        </p:txBody>
      </p:sp>
      <p:pic>
        <p:nvPicPr>
          <p:cNvPr id="3074" name="Picture 2" descr="http://www.wikidoc.org/images/0/0b/Medullary_thyroid_carcinoma_-_high_mag.jpg">
            <a:extLst>
              <a:ext uri="{FF2B5EF4-FFF2-40B4-BE49-F238E27FC236}">
                <a16:creationId xmlns:a16="http://schemas.microsoft.com/office/drawing/2014/main" id="{E1617C04-24B0-4323-965E-30164B41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18" y="2062009"/>
            <a:ext cx="961052" cy="6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icture">
            <a:extLst>
              <a:ext uri="{FF2B5EF4-FFF2-40B4-BE49-F238E27FC236}">
                <a16:creationId xmlns:a16="http://schemas.microsoft.com/office/drawing/2014/main" id="{D299C2AD-BF2B-4FE5-8C11-01E22A51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04" y="1396670"/>
            <a:ext cx="1970980" cy="19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D1A21-D05D-45F4-A0E2-ACBAF838840B}"/>
              </a:ext>
            </a:extLst>
          </p:cNvPr>
          <p:cNvSpPr txBox="1"/>
          <p:nvPr/>
        </p:nvSpPr>
        <p:spPr>
          <a:xfrm>
            <a:off x="838200" y="3244334"/>
            <a:ext cx="2172748" cy="369332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D75D3-5798-438B-9670-8D7CDBC350CA}"/>
              </a:ext>
            </a:extLst>
          </p:cNvPr>
          <p:cNvSpPr txBox="1"/>
          <p:nvPr/>
        </p:nvSpPr>
        <p:spPr>
          <a:xfrm>
            <a:off x="5009626" y="3244334"/>
            <a:ext cx="2172748" cy="36933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3D8DD-9E76-43C6-B517-6AB6319ED4C2}"/>
              </a:ext>
            </a:extLst>
          </p:cNvPr>
          <p:cNvSpPr txBox="1"/>
          <p:nvPr/>
        </p:nvSpPr>
        <p:spPr>
          <a:xfrm>
            <a:off x="9181052" y="3244334"/>
            <a:ext cx="2172748" cy="369332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3</a:t>
            </a:r>
          </a:p>
        </p:txBody>
      </p:sp>
      <p:pic>
        <p:nvPicPr>
          <p:cNvPr id="3076" name="Picture 4" descr="http://www.ib.bioninja.com.au/_Media/multiple-alignment-2_med.jpeg">
            <a:extLst>
              <a:ext uri="{FF2B5EF4-FFF2-40B4-BE49-F238E27FC236}">
                <a16:creationId xmlns:a16="http://schemas.microsoft.com/office/drawing/2014/main" id="{F9BF1913-6FFE-4C9E-8A0D-53A8F436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3" y="3895228"/>
            <a:ext cx="3243262" cy="17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96FB7-DA9A-437B-88D4-EA7431F37A07}"/>
              </a:ext>
            </a:extLst>
          </p:cNvPr>
          <p:cNvSpPr txBox="1"/>
          <p:nvPr/>
        </p:nvSpPr>
        <p:spPr>
          <a:xfrm>
            <a:off x="473664" y="5749603"/>
            <a:ext cx="290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conserved amino acid sequences that regulate cell growth/ proliferation</a:t>
            </a:r>
          </a:p>
        </p:txBody>
      </p:sp>
      <p:pic>
        <p:nvPicPr>
          <p:cNvPr id="3078" name="Picture 6" descr="https://upload.wikimedia.org/wikipedia/commons/4/48/Heatmap.png">
            <a:extLst>
              <a:ext uri="{FF2B5EF4-FFF2-40B4-BE49-F238E27FC236}">
                <a16:creationId xmlns:a16="http://schemas.microsoft.com/office/drawing/2014/main" id="{DEC1D758-155C-47E2-BA74-CE6C1431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10" y="3778623"/>
            <a:ext cx="1970980" cy="19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472CAF-4A0D-42CE-97C1-9F374F120C66}"/>
              </a:ext>
            </a:extLst>
          </p:cNvPr>
          <p:cNvSpPr txBox="1"/>
          <p:nvPr/>
        </p:nvSpPr>
        <p:spPr>
          <a:xfrm>
            <a:off x="4775162" y="5749602"/>
            <a:ext cx="26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genes involved in thyroid morphogenesis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0EC27-5670-403F-8B5B-DFD18560C7E2}"/>
              </a:ext>
            </a:extLst>
          </p:cNvPr>
          <p:cNvSpPr txBox="1"/>
          <p:nvPr/>
        </p:nvSpPr>
        <p:spPr>
          <a:xfrm>
            <a:off x="8877621" y="5749601"/>
            <a:ext cx="277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Characterize phosphorylation patterns of NMTC</a:t>
            </a:r>
          </a:p>
        </p:txBody>
      </p:sp>
      <p:pic>
        <p:nvPicPr>
          <p:cNvPr id="15" name="Picture 2" descr="https://www.cisbio.com/sites/default/files/htrf/products/kinase-pathway_phospho-ERK.png">
            <a:extLst>
              <a:ext uri="{FF2B5EF4-FFF2-40B4-BE49-F238E27FC236}">
                <a16:creationId xmlns:a16="http://schemas.microsoft.com/office/drawing/2014/main" id="{CCA8BE4D-8D4A-4571-8632-472DF11A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16" y="3778623"/>
            <a:ext cx="2599617" cy="19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1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29F6-E855-44B1-91B5-6B6E45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1: Identify conserved amino acids sequences that regulate cell growth/ proliferation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2D1100-C6CE-4B2C-B557-ADFEE76E9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41589"/>
              </p:ext>
            </p:extLst>
          </p:nvPr>
        </p:nvGraphicFramePr>
        <p:xfrm>
          <a:off x="2141522" y="1441120"/>
          <a:ext cx="7908955" cy="99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ib.bioninja.com.au/_Media/multiple-alignment-2_med.jpeg">
            <a:extLst>
              <a:ext uri="{FF2B5EF4-FFF2-40B4-BE49-F238E27FC236}">
                <a16:creationId xmlns:a16="http://schemas.microsoft.com/office/drawing/2014/main" id="{14B66B57-F85A-4D5A-94B0-C331FBAD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1" y="3429000"/>
            <a:ext cx="3243262" cy="17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atic1.squarespace.com/static/57a2155f579fb340501cef73/t/59c19a4049fc2beaafbd1fca/1505859473687/CRISPR%3ACas9.jpg">
            <a:extLst>
              <a:ext uri="{FF2B5EF4-FFF2-40B4-BE49-F238E27FC236}">
                <a16:creationId xmlns:a16="http://schemas.microsoft.com/office/drawing/2014/main" id="{FA873262-31B7-4544-8D47-DBC1DE3F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77" y="3070036"/>
            <a:ext cx="3147444" cy="24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cisbio.com/sites/default/files/htrf/products/kinase-pathway_phospho-ERK.png">
            <a:extLst>
              <a:ext uri="{FF2B5EF4-FFF2-40B4-BE49-F238E27FC236}">
                <a16:creationId xmlns:a16="http://schemas.microsoft.com/office/drawing/2014/main" id="{EA5F3C78-861D-40E6-92D9-63269198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89" y="2771773"/>
            <a:ext cx="1987129" cy="15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scienceofmassage.com/wp-content/uploads/2017/05/DRJEFF1.png">
            <a:extLst>
              <a:ext uri="{FF2B5EF4-FFF2-40B4-BE49-F238E27FC236}">
                <a16:creationId xmlns:a16="http://schemas.microsoft.com/office/drawing/2014/main" id="{55A33E55-0165-4744-9536-B58406E6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373" y="3393648"/>
            <a:ext cx="1309628" cy="17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aplastic thyroid carcinoma low mag.jpg">
            <a:extLst>
              <a:ext uri="{FF2B5EF4-FFF2-40B4-BE49-F238E27FC236}">
                <a16:creationId xmlns:a16="http://schemas.microsoft.com/office/drawing/2014/main" id="{22CEF2C9-7682-48E1-85CD-5F5E1E9B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387" y="4511155"/>
            <a:ext cx="1487532" cy="9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1B33FB6-FB79-4B11-979C-9F6AB4AE0542}"/>
              </a:ext>
            </a:extLst>
          </p:cNvPr>
          <p:cNvSpPr/>
          <p:nvPr/>
        </p:nvSpPr>
        <p:spPr>
          <a:xfrm>
            <a:off x="3787741" y="4066710"/>
            <a:ext cx="552969" cy="46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E0FE0E-0FED-4BDB-AAA2-2E57B228911A}"/>
              </a:ext>
            </a:extLst>
          </p:cNvPr>
          <p:cNvSpPr/>
          <p:nvPr/>
        </p:nvSpPr>
        <p:spPr>
          <a:xfrm>
            <a:off x="7860562" y="4066710"/>
            <a:ext cx="552969" cy="46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29F6-E855-44B1-91B5-6B6E45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2: Identify genes involved in thyroid morphogenesis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2D1100-C6CE-4B2C-B557-ADFEE76E9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092103"/>
              </p:ext>
            </p:extLst>
          </p:nvPr>
        </p:nvGraphicFramePr>
        <p:xfrm>
          <a:off x="2141522" y="1441120"/>
          <a:ext cx="7908955" cy="99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www.cisbio.com/sites/default/files/htrf/products/kinase-pathway_phospho-ERK.png">
            <a:extLst>
              <a:ext uri="{FF2B5EF4-FFF2-40B4-BE49-F238E27FC236}">
                <a16:creationId xmlns:a16="http://schemas.microsoft.com/office/drawing/2014/main" id="{EA5F3C78-861D-40E6-92D9-63269198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89" y="2771773"/>
            <a:ext cx="1987129" cy="15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scienceofmassage.com/wp-content/uploads/2017/05/DRJEFF1.png">
            <a:extLst>
              <a:ext uri="{FF2B5EF4-FFF2-40B4-BE49-F238E27FC236}">
                <a16:creationId xmlns:a16="http://schemas.microsoft.com/office/drawing/2014/main" id="{55A33E55-0165-4744-9536-B58406E6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373" y="3393648"/>
            <a:ext cx="1309628" cy="17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aplastic thyroid carcinoma low mag.jpg">
            <a:extLst>
              <a:ext uri="{FF2B5EF4-FFF2-40B4-BE49-F238E27FC236}">
                <a16:creationId xmlns:a16="http://schemas.microsoft.com/office/drawing/2014/main" id="{22CEF2C9-7682-48E1-85CD-5F5E1E9B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387" y="4511155"/>
            <a:ext cx="1487532" cy="9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1B33FB6-FB79-4B11-979C-9F6AB4AE0542}"/>
              </a:ext>
            </a:extLst>
          </p:cNvPr>
          <p:cNvSpPr/>
          <p:nvPr/>
        </p:nvSpPr>
        <p:spPr>
          <a:xfrm>
            <a:off x="3787741" y="4066710"/>
            <a:ext cx="552969" cy="46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E0FE0E-0FED-4BDB-AAA2-2E57B228911A}"/>
              </a:ext>
            </a:extLst>
          </p:cNvPr>
          <p:cNvSpPr/>
          <p:nvPr/>
        </p:nvSpPr>
        <p:spPr>
          <a:xfrm>
            <a:off x="7860562" y="4066710"/>
            <a:ext cx="552969" cy="46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https://upload.wikimedia.org/wikipedia/commons/4/48/Heatmap.png">
            <a:extLst>
              <a:ext uri="{FF2B5EF4-FFF2-40B4-BE49-F238E27FC236}">
                <a16:creationId xmlns:a16="http://schemas.microsoft.com/office/drawing/2014/main" id="{49242413-73F1-456A-BB1E-29B41B27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1" y="3277066"/>
            <a:ext cx="2719514" cy="27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3.amazonaws.com/go-public/image/go-logo.large.png">
            <a:extLst>
              <a:ext uri="{FF2B5EF4-FFF2-40B4-BE49-F238E27FC236}">
                <a16:creationId xmlns:a16="http://schemas.microsoft.com/office/drawing/2014/main" id="{B905EFCB-8196-4D3B-B81D-468A26A0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42" y="3946767"/>
            <a:ext cx="2719514" cy="7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9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6059-16EE-4E4E-AF3E-FBD95B75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411D-D371-40D0-9FBD-73DB8881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818607"/>
            <a:ext cx="11225348" cy="56742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1600" dirty="0"/>
              <a:t>Kirschner L. S., </a:t>
            </a:r>
            <a:r>
              <a:rPr lang="en-US" sz="1600" dirty="0" err="1"/>
              <a:t>Qamri</a:t>
            </a:r>
            <a:r>
              <a:rPr lang="en-US" sz="1600" dirty="0"/>
              <a:t> Z., Kari S., </a:t>
            </a:r>
            <a:r>
              <a:rPr lang="en-US" sz="1600" dirty="0" err="1"/>
              <a:t>Ashtekar</a:t>
            </a:r>
            <a:r>
              <a:rPr lang="en-US" sz="1600" dirty="0"/>
              <a:t> A. (2015) “Mouse models of thyroid cancer: A 2015 update,” Molecular and Cellular Endocrinology, 421, 18-27.</a:t>
            </a:r>
            <a:endParaRPr lang="en-US" sz="1600" dirty="0">
              <a:hlinkClick r:id="rId2"/>
            </a:endParaRPr>
          </a:p>
          <a:p>
            <a:pPr marL="514350" indent="-514350">
              <a:buAutoNum type="arabicPeriod"/>
            </a:pPr>
            <a:r>
              <a:rPr lang="en-US" sz="1600" dirty="0">
                <a:hlinkClick r:id="rId2"/>
              </a:rPr>
              <a:t>http://ent.uci.edu/more-at-uc-irvine/conditions/images/thyroid-cancer.jpg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3"/>
              </a:rPr>
              <a:t>http://ocw.tufts.edu/data/4/221047/221077_xlarge.jpg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4"/>
              </a:rPr>
              <a:t>http://1.bp.blogspot.com/-vtC-abWusoI/UoWFIxsIdpI/AAAAAAAAChE/HskPRzy3jCc/s1600/thyroid.png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5"/>
              </a:rPr>
              <a:t>http://blog.dana-farber.org/insight/2017/09/thyroid-cancer-symptoms-signs/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6"/>
              </a:rPr>
              <a:t>http://slideplayer.com/slide/4830904/15/images/45/DNA+Transcription+RNA+Nucleus+Cytoplasm.jpg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7"/>
              </a:rPr>
              <a:t>https://www.ous-research.no/institute/images/news/2010/integrin-degradation.jpg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8"/>
              </a:rPr>
              <a:t>http://images.wisegeek.com/cell-differentiation-diagram.jpg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9"/>
              </a:rPr>
              <a:t>https://www.whatisdna.net/wp-content/uploads/2016/11/SNP.png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0"/>
              </a:rPr>
              <a:t>https://biology.uiowa.edu/sites/biology.uiowa.edu/files/model_organisms.jpg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1"/>
              </a:rPr>
              <a:t>https://www.cisbio.com/sites/default/files/htrf/products/kinase-pathway_phospho-ERK.png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2"/>
              </a:rPr>
              <a:t>https://www.scienceofmassage.com/wp-content/uploads/2017/05/DRJEFF1.png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3"/>
              </a:rPr>
              <a:t>https://en.wikipedia.org/wiki/Anaplastic_thyroid_cancer#/media/File:Anaplastic_thyroid_carcinoma_low_mag.jpg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4"/>
              </a:rPr>
              <a:t>http://www.wikidoc.org/images/0/0b/Medullary_thyroid_carcinoma_-_high_mag.jpg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5"/>
              </a:rPr>
              <a:t>http://www.ib.bioninja.com.au/_Media/multiple-alignment-2_med.jpeg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6"/>
              </a:rPr>
              <a:t>https://static1.squarespace.com/static/57a2155f579fb340501cef73/t/59c19a4049fc2beaafbd1fca/1505859473687/CRISPR%3ACas9.jpg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7"/>
              </a:rPr>
              <a:t>https://s3.amazonaws.com/go-public/image/go-logo.large.png</a:t>
            </a: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210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3D75-0BF7-4098-8C62-0B0323D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is Non Medullary Thyroid  Cancer?</a:t>
            </a:r>
          </a:p>
        </p:txBody>
      </p:sp>
      <p:pic>
        <p:nvPicPr>
          <p:cNvPr id="2050" name="Picture 2" descr="http://ocw.tufts.edu/data/4/221047/221077_xlarge.jpg">
            <a:extLst>
              <a:ext uri="{FF2B5EF4-FFF2-40B4-BE49-F238E27FC236}">
                <a16:creationId xmlns:a16="http://schemas.microsoft.com/office/drawing/2014/main" id="{9FB3FFB5-D585-444D-BA80-9CA5B55F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2" y="2064000"/>
            <a:ext cx="4953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vtC-abWusoI/UoWFIxsIdpI/AAAAAAAAChE/HskPRzy3jCc/s1600/thyroid.png">
            <a:extLst>
              <a:ext uri="{FF2B5EF4-FFF2-40B4-BE49-F238E27FC236}">
                <a16:creationId xmlns:a16="http://schemas.microsoft.com/office/drawing/2014/main" id="{E3FAFA28-D356-4301-9BAB-6809AF3C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2149"/>
            <a:ext cx="3530390" cy="24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39AA458-2233-4EE7-A77C-E612CCF0A377}"/>
              </a:ext>
            </a:extLst>
          </p:cNvPr>
          <p:cNvSpPr/>
          <p:nvPr/>
        </p:nvSpPr>
        <p:spPr>
          <a:xfrm>
            <a:off x="3039291" y="3979817"/>
            <a:ext cx="409303" cy="41801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5B07B0-E555-4A0D-9C7E-D47874F49BB9}"/>
              </a:ext>
            </a:extLst>
          </p:cNvPr>
          <p:cNvCxnSpPr>
            <a:cxnSpLocks/>
          </p:cNvCxnSpPr>
          <p:nvPr/>
        </p:nvCxnSpPr>
        <p:spPr>
          <a:xfrm flipV="1">
            <a:off x="3230880" y="2878183"/>
            <a:ext cx="2734492" cy="1101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0B9C62-C56E-416A-BB44-DB222DDF4FC4}"/>
              </a:ext>
            </a:extLst>
          </p:cNvPr>
          <p:cNvCxnSpPr>
            <a:stCxn id="4" idx="4"/>
          </p:cNvCxnSpPr>
          <p:nvPr/>
        </p:nvCxnSpPr>
        <p:spPr>
          <a:xfrm flipV="1">
            <a:off x="3243943" y="4378914"/>
            <a:ext cx="2721429" cy="18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68604C-C874-467D-9DA9-D6B70D3AD28F}"/>
              </a:ext>
            </a:extLst>
          </p:cNvPr>
          <p:cNvSpPr txBox="1"/>
          <p:nvPr/>
        </p:nvSpPr>
        <p:spPr>
          <a:xfrm>
            <a:off x="687897" y="5645791"/>
            <a:ext cx="1066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Abnormal growth of thyroid follicular cells</a:t>
            </a:r>
          </a:p>
        </p:txBody>
      </p:sp>
    </p:spTree>
    <p:extLst>
      <p:ext uri="{BB962C8B-B14F-4D97-AF65-F5344CB8AC3E}">
        <p14:creationId xmlns:p14="http://schemas.microsoft.com/office/powerpoint/2010/main" val="34592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E80E-2BFD-4F24-AF93-8EB0DD1B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are the symptoms of NMTC?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1153E-5B4D-495B-A0F7-A08BE00C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36" y="966652"/>
            <a:ext cx="10002327" cy="55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2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AEB7-6F5D-4851-B0CD-3975B2B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Where and how does FOXE1 function?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E573C-7A08-423F-B345-45556224E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9" y="1878617"/>
            <a:ext cx="5736635" cy="3257519"/>
          </a:xfrm>
          <a:prstGeom prst="rect">
            <a:avLst/>
          </a:prstGeom>
        </p:spPr>
      </p:pic>
      <p:pic>
        <p:nvPicPr>
          <p:cNvPr id="3074" name="Picture 2" descr="https://www.ous-research.no/institute/images/news/2010/integrin-degradation.jpg">
            <a:extLst>
              <a:ext uri="{FF2B5EF4-FFF2-40B4-BE49-F238E27FC236}">
                <a16:creationId xmlns:a16="http://schemas.microsoft.com/office/drawing/2014/main" id="{9A0F9050-FE93-4E27-921A-1E629AC2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05" y="1303784"/>
            <a:ext cx="2713824" cy="15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3ACEB-8841-4D4A-AD2B-666AF5E2F379}"/>
              </a:ext>
            </a:extLst>
          </p:cNvPr>
          <p:cNvSpPr txBox="1"/>
          <p:nvPr/>
        </p:nvSpPr>
        <p:spPr>
          <a:xfrm>
            <a:off x="7475205" y="993908"/>
            <a:ext cx="291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BE8AD-0B6D-4DBC-8E5D-1FA3A8224949}"/>
              </a:ext>
            </a:extLst>
          </p:cNvPr>
          <p:cNvSpPr txBox="1"/>
          <p:nvPr/>
        </p:nvSpPr>
        <p:spPr>
          <a:xfrm>
            <a:off x="7872410" y="5426796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Differentiation</a:t>
            </a:r>
          </a:p>
        </p:txBody>
      </p:sp>
      <p:pic>
        <p:nvPicPr>
          <p:cNvPr id="3078" name="Picture 6" descr="http://images.wisegeek.com/cell-differentiation-diagram.jpg">
            <a:extLst>
              <a:ext uri="{FF2B5EF4-FFF2-40B4-BE49-F238E27FC236}">
                <a16:creationId xmlns:a16="http://schemas.microsoft.com/office/drawing/2014/main" id="{3CB1E5E0-E1E7-4800-AF2F-C2CFADD0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11" y="3429000"/>
            <a:ext cx="2790218" cy="19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63-F289-4810-A6BB-D73A1AA65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302"/>
            <a:ext cx="9144000" cy="51349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Is FOXE1 conserved across species?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64B712E4-D771-49FB-B491-E8455722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1" y="614792"/>
            <a:ext cx="355759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572CF812-8A1C-4D46-A029-60BE25BC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8" y="1301837"/>
            <a:ext cx="395119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E6680D75-C065-4C45-9BE3-0FFC8A92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7" y="1985575"/>
            <a:ext cx="411260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>
            <a:extLst>
              <a:ext uri="{FF2B5EF4-FFF2-40B4-BE49-F238E27FC236}">
                <a16:creationId xmlns:a16="http://schemas.microsoft.com/office/drawing/2014/main" id="{90EC2C06-8D4A-484D-8269-A86198D1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7" y="2669325"/>
            <a:ext cx="513490" cy="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>
            <a:extLst>
              <a:ext uri="{FF2B5EF4-FFF2-40B4-BE49-F238E27FC236}">
                <a16:creationId xmlns:a16="http://schemas.microsoft.com/office/drawing/2014/main" id="{693C6578-BC1B-48C5-87C0-E9E4AB11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8" y="3159475"/>
            <a:ext cx="513489" cy="5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">
            <a:extLst>
              <a:ext uri="{FF2B5EF4-FFF2-40B4-BE49-F238E27FC236}">
                <a16:creationId xmlns:a16="http://schemas.microsoft.com/office/drawing/2014/main" id="{EEFA5935-871C-4E16-BF91-53F688BF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" y="3770921"/>
            <a:ext cx="601062" cy="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">
            <a:extLst>
              <a:ext uri="{FF2B5EF4-FFF2-40B4-BE49-F238E27FC236}">
                <a16:creationId xmlns:a16="http://schemas.microsoft.com/office/drawing/2014/main" id="{D1A2BDED-A669-46A4-B340-E9CE2D71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8" y="4389365"/>
            <a:ext cx="597407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">
            <a:extLst>
              <a:ext uri="{FF2B5EF4-FFF2-40B4-BE49-F238E27FC236}">
                <a16:creationId xmlns:a16="http://schemas.microsoft.com/office/drawing/2014/main" id="{B2F2FCF9-6D66-4F70-921E-0FA41404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9" y="5042784"/>
            <a:ext cx="676566" cy="5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">
            <a:extLst>
              <a:ext uri="{FF2B5EF4-FFF2-40B4-BE49-F238E27FC236}">
                <a16:creationId xmlns:a16="http://schemas.microsoft.com/office/drawing/2014/main" id="{EE788CFB-6EA8-4AD5-B245-B507AD766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8" y="5571708"/>
            <a:ext cx="600755" cy="5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">
            <a:extLst>
              <a:ext uri="{FF2B5EF4-FFF2-40B4-BE49-F238E27FC236}">
                <a16:creationId xmlns:a16="http://schemas.microsoft.com/office/drawing/2014/main" id="{585098D2-6F35-471E-8EEA-6EC26ECA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8" y="6243208"/>
            <a:ext cx="502079" cy="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E6945F-FF2E-4067-9F4D-149B2EF10B66}"/>
              </a:ext>
            </a:extLst>
          </p:cNvPr>
          <p:cNvSpPr/>
          <p:nvPr/>
        </p:nvSpPr>
        <p:spPr>
          <a:xfrm>
            <a:off x="1451295" y="874600"/>
            <a:ext cx="8523215" cy="75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D90B0-E507-48EA-AF68-39D8EA293011}"/>
              </a:ext>
            </a:extLst>
          </p:cNvPr>
          <p:cNvSpPr txBox="1"/>
          <p:nvPr/>
        </p:nvSpPr>
        <p:spPr>
          <a:xfrm>
            <a:off x="9070177" y="637737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373 aa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E7ACBE-65C0-4DA8-9DC7-05A6241160BF}"/>
              </a:ext>
            </a:extLst>
          </p:cNvPr>
          <p:cNvSpPr/>
          <p:nvPr/>
        </p:nvSpPr>
        <p:spPr>
          <a:xfrm>
            <a:off x="1451292" y="1559991"/>
            <a:ext cx="8424227" cy="806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A069F-E5E2-411A-B729-D8DC686CD317}"/>
              </a:ext>
            </a:extLst>
          </p:cNvPr>
          <p:cNvSpPr/>
          <p:nvPr/>
        </p:nvSpPr>
        <p:spPr>
          <a:xfrm>
            <a:off x="1451293" y="2245383"/>
            <a:ext cx="8522183" cy="837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823AE-3042-45A1-899A-ED2BCBA4BF4B}"/>
              </a:ext>
            </a:extLst>
          </p:cNvPr>
          <p:cNvSpPr/>
          <p:nvPr/>
        </p:nvSpPr>
        <p:spPr>
          <a:xfrm>
            <a:off x="1451293" y="2827860"/>
            <a:ext cx="8189096" cy="837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41C91-05A1-4546-9421-149700DF70CE}"/>
              </a:ext>
            </a:extLst>
          </p:cNvPr>
          <p:cNvSpPr/>
          <p:nvPr/>
        </p:nvSpPr>
        <p:spPr>
          <a:xfrm>
            <a:off x="1451294" y="3380315"/>
            <a:ext cx="8084592" cy="837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355B6E-5DDA-44D9-AFFD-0BBA157687F5}"/>
              </a:ext>
            </a:extLst>
          </p:cNvPr>
          <p:cNvSpPr/>
          <p:nvPr/>
        </p:nvSpPr>
        <p:spPr>
          <a:xfrm>
            <a:off x="1451294" y="3989915"/>
            <a:ext cx="7109232" cy="837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2CBBF3-AAD1-43D4-A9E0-891A05ED31AC}"/>
              </a:ext>
            </a:extLst>
          </p:cNvPr>
          <p:cNvSpPr/>
          <p:nvPr/>
        </p:nvSpPr>
        <p:spPr>
          <a:xfrm>
            <a:off x="1451293" y="4647076"/>
            <a:ext cx="8929324" cy="837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82549D-F8B5-4256-88CA-17570874D684}"/>
              </a:ext>
            </a:extLst>
          </p:cNvPr>
          <p:cNvSpPr/>
          <p:nvPr/>
        </p:nvSpPr>
        <p:spPr>
          <a:xfrm>
            <a:off x="1451296" y="5256676"/>
            <a:ext cx="7527242" cy="809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12A398-FF13-479E-8C09-1850538ECBE2}"/>
              </a:ext>
            </a:extLst>
          </p:cNvPr>
          <p:cNvSpPr/>
          <p:nvPr/>
        </p:nvSpPr>
        <p:spPr>
          <a:xfrm>
            <a:off x="1451295" y="5790029"/>
            <a:ext cx="7527243" cy="809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ECF10D-D54F-457E-9F01-BB078AC4AFF1}"/>
              </a:ext>
            </a:extLst>
          </p:cNvPr>
          <p:cNvSpPr/>
          <p:nvPr/>
        </p:nvSpPr>
        <p:spPr>
          <a:xfrm>
            <a:off x="1451296" y="6462202"/>
            <a:ext cx="6064202" cy="809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B5286-5EA2-4FBE-88BB-3E0D892E23C8}"/>
              </a:ext>
            </a:extLst>
          </p:cNvPr>
          <p:cNvSpPr txBox="1"/>
          <p:nvPr/>
        </p:nvSpPr>
        <p:spPr>
          <a:xfrm>
            <a:off x="9070175" y="1325783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372 aa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6ED12C-A46B-4F23-8328-33E234602F01}"/>
              </a:ext>
            </a:extLst>
          </p:cNvPr>
          <p:cNvSpPr txBox="1"/>
          <p:nvPr/>
        </p:nvSpPr>
        <p:spPr>
          <a:xfrm>
            <a:off x="9070175" y="2013770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373 aa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876D06-1466-4334-9CF5-0E9738DB760B}"/>
              </a:ext>
            </a:extLst>
          </p:cNvPr>
          <p:cNvSpPr txBox="1"/>
          <p:nvPr/>
        </p:nvSpPr>
        <p:spPr>
          <a:xfrm>
            <a:off x="9070171" y="2576423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371 aa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8F1FAB-E887-4F2B-8E59-E42142C6AE01}"/>
              </a:ext>
            </a:extLst>
          </p:cNvPr>
          <p:cNvSpPr txBox="1"/>
          <p:nvPr/>
        </p:nvSpPr>
        <p:spPr>
          <a:xfrm>
            <a:off x="9070171" y="3121223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370 aa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3BAFB7-9242-4336-A294-2C9258B74BA3}"/>
              </a:ext>
            </a:extLst>
          </p:cNvPr>
          <p:cNvSpPr txBox="1"/>
          <p:nvPr/>
        </p:nvSpPr>
        <p:spPr>
          <a:xfrm>
            <a:off x="9070173" y="3726536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349 aa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CE067-4F48-478E-A314-DC8C811337AE}"/>
              </a:ext>
            </a:extLst>
          </p:cNvPr>
          <p:cNvSpPr txBox="1"/>
          <p:nvPr/>
        </p:nvSpPr>
        <p:spPr>
          <a:xfrm>
            <a:off x="9070173" y="4389365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377 aa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5BDD01-D045-4C79-BFCA-D9BA8BB0EB1F}"/>
              </a:ext>
            </a:extLst>
          </p:cNvPr>
          <p:cNvSpPr txBox="1"/>
          <p:nvPr/>
        </p:nvSpPr>
        <p:spPr>
          <a:xfrm>
            <a:off x="9070172" y="5511955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354 aa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D70107-85F7-4978-81C0-9AC95F7D91CD}"/>
              </a:ext>
            </a:extLst>
          </p:cNvPr>
          <p:cNvSpPr txBox="1"/>
          <p:nvPr/>
        </p:nvSpPr>
        <p:spPr>
          <a:xfrm>
            <a:off x="9070172" y="5009080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354 aa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07C379-19B7-433B-B554-7265393B34A3}"/>
              </a:ext>
            </a:extLst>
          </p:cNvPr>
          <p:cNvSpPr txBox="1"/>
          <p:nvPr/>
        </p:nvSpPr>
        <p:spPr>
          <a:xfrm>
            <a:off x="9070172" y="6192176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323 aa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138AE-FE9E-4522-A1FE-7436F787B260}"/>
              </a:ext>
            </a:extLst>
          </p:cNvPr>
          <p:cNvSpPr txBox="1"/>
          <p:nvPr/>
        </p:nvSpPr>
        <p:spPr>
          <a:xfrm>
            <a:off x="10457488" y="1375325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65E20B-EC18-4F44-A509-E45CAF13507F}"/>
              </a:ext>
            </a:extLst>
          </p:cNvPr>
          <p:cNvSpPr txBox="1"/>
          <p:nvPr/>
        </p:nvSpPr>
        <p:spPr>
          <a:xfrm>
            <a:off x="10457488" y="210407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07E313-5DFE-48D6-BA5E-472FEDB64C37}"/>
              </a:ext>
            </a:extLst>
          </p:cNvPr>
          <p:cNvSpPr txBox="1"/>
          <p:nvPr/>
        </p:nvSpPr>
        <p:spPr>
          <a:xfrm>
            <a:off x="10457488" y="2699534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8C253-147E-4850-86FD-1A2F29122A09}"/>
              </a:ext>
            </a:extLst>
          </p:cNvPr>
          <p:cNvSpPr txBox="1"/>
          <p:nvPr/>
        </p:nvSpPr>
        <p:spPr>
          <a:xfrm>
            <a:off x="10457488" y="3805249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82F57F-2AC1-4C9A-B47F-6DB895D8F5A4}"/>
              </a:ext>
            </a:extLst>
          </p:cNvPr>
          <p:cNvSpPr txBox="1"/>
          <p:nvPr/>
        </p:nvSpPr>
        <p:spPr>
          <a:xfrm>
            <a:off x="10457488" y="3231241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BD8436-B368-4B41-B559-EEFC8B651EAF}"/>
              </a:ext>
            </a:extLst>
          </p:cNvPr>
          <p:cNvSpPr txBox="1"/>
          <p:nvPr/>
        </p:nvSpPr>
        <p:spPr>
          <a:xfrm>
            <a:off x="10457488" y="5107934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A1B4D1-31B8-487A-922A-B012060C66E5}"/>
              </a:ext>
            </a:extLst>
          </p:cNvPr>
          <p:cNvSpPr txBox="1"/>
          <p:nvPr/>
        </p:nvSpPr>
        <p:spPr>
          <a:xfrm>
            <a:off x="10457488" y="451247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B6BEBE-DFD7-47F4-9189-E62D5F512661}"/>
              </a:ext>
            </a:extLst>
          </p:cNvPr>
          <p:cNvSpPr txBox="1"/>
          <p:nvPr/>
        </p:nvSpPr>
        <p:spPr>
          <a:xfrm>
            <a:off x="10457488" y="563506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C9CC3D-4758-4947-89DE-6D52D89933FA}"/>
              </a:ext>
            </a:extLst>
          </p:cNvPr>
          <p:cNvSpPr txBox="1"/>
          <p:nvPr/>
        </p:nvSpPr>
        <p:spPr>
          <a:xfrm>
            <a:off x="10457488" y="6130621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8BCD9-D2A1-43A1-A9EC-2D6B2FADB806}"/>
              </a:ext>
            </a:extLst>
          </p:cNvPr>
          <p:cNvSpPr txBox="1"/>
          <p:nvPr/>
        </p:nvSpPr>
        <p:spPr>
          <a:xfrm>
            <a:off x="3448594" y="732472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7ADF6C-7117-49FD-8BC7-D1ADA765DCDA}"/>
              </a:ext>
            </a:extLst>
          </p:cNvPr>
          <p:cNvSpPr txBox="1"/>
          <p:nvPr/>
        </p:nvSpPr>
        <p:spPr>
          <a:xfrm>
            <a:off x="3448594" y="1414730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1392A5-55F3-4685-A4DD-0C3195C24279}"/>
              </a:ext>
            </a:extLst>
          </p:cNvPr>
          <p:cNvSpPr txBox="1"/>
          <p:nvPr/>
        </p:nvSpPr>
        <p:spPr>
          <a:xfrm>
            <a:off x="3568997" y="2108079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E88370-8DDD-4919-9C1A-E6CF04B2E2C2}"/>
              </a:ext>
            </a:extLst>
          </p:cNvPr>
          <p:cNvSpPr txBox="1"/>
          <p:nvPr/>
        </p:nvSpPr>
        <p:spPr>
          <a:xfrm>
            <a:off x="3568997" y="2686758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CDF410-2560-4175-85C5-C7E0892D29A8}"/>
              </a:ext>
            </a:extLst>
          </p:cNvPr>
          <p:cNvSpPr txBox="1"/>
          <p:nvPr/>
        </p:nvSpPr>
        <p:spPr>
          <a:xfrm>
            <a:off x="3502845" y="3243148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52A2CE-7761-4956-A41C-3F3BD0B99D7C}"/>
              </a:ext>
            </a:extLst>
          </p:cNvPr>
          <p:cNvSpPr txBox="1"/>
          <p:nvPr/>
        </p:nvSpPr>
        <p:spPr>
          <a:xfrm>
            <a:off x="3502845" y="3846053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BCCB9E-8FA5-437E-B6C3-682980AAD730}"/>
              </a:ext>
            </a:extLst>
          </p:cNvPr>
          <p:cNvSpPr txBox="1"/>
          <p:nvPr/>
        </p:nvSpPr>
        <p:spPr>
          <a:xfrm>
            <a:off x="3735977" y="5114180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B147AC-BED9-4629-A327-02CF60E8AB0D}"/>
              </a:ext>
            </a:extLst>
          </p:cNvPr>
          <p:cNvSpPr txBox="1"/>
          <p:nvPr/>
        </p:nvSpPr>
        <p:spPr>
          <a:xfrm>
            <a:off x="4143614" y="4502258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D1B2D8-DEC2-4FF6-9035-046413065FD0}"/>
              </a:ext>
            </a:extLst>
          </p:cNvPr>
          <p:cNvSpPr txBox="1"/>
          <p:nvPr/>
        </p:nvSpPr>
        <p:spPr>
          <a:xfrm>
            <a:off x="4504331" y="5642703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12752E-7CC4-4300-8ECD-54A9640B594B}"/>
              </a:ext>
            </a:extLst>
          </p:cNvPr>
          <p:cNvSpPr txBox="1"/>
          <p:nvPr/>
        </p:nvSpPr>
        <p:spPr>
          <a:xfrm>
            <a:off x="1940538" y="6326436"/>
            <a:ext cx="1001486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FH</a:t>
            </a:r>
          </a:p>
        </p:txBody>
      </p:sp>
    </p:spTree>
    <p:extLst>
      <p:ext uri="{BB962C8B-B14F-4D97-AF65-F5344CB8AC3E}">
        <p14:creationId xmlns:p14="http://schemas.microsoft.com/office/powerpoint/2010/main" val="33603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1823-FC6F-434F-8AEE-75662CBD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How does FOXE1 mutations cause NMTC?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D8EB1-D98C-4D79-94A6-D9EB208EAA1B}"/>
              </a:ext>
            </a:extLst>
          </p:cNvPr>
          <p:cNvSpPr txBox="1"/>
          <p:nvPr/>
        </p:nvSpPr>
        <p:spPr>
          <a:xfrm rot="20712156">
            <a:off x="2145455" y="1543869"/>
            <a:ext cx="16090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C00000"/>
                </a:solidFill>
                <a:latin typeface="Algerian" panose="04020705040A02060702" pitchFamily="82" charset="0"/>
              </a:rPr>
              <a:t>?</a:t>
            </a:r>
          </a:p>
        </p:txBody>
      </p:sp>
      <p:pic>
        <p:nvPicPr>
          <p:cNvPr id="4098" name="Picture 2" descr="https://www.whatisdna.net/wp-content/uploads/2016/11/SNP.png">
            <a:extLst>
              <a:ext uri="{FF2B5EF4-FFF2-40B4-BE49-F238E27FC236}">
                <a16:creationId xmlns:a16="http://schemas.microsoft.com/office/drawing/2014/main" id="{49548B1A-7E09-4988-BF47-8132A8C7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13" y="2260143"/>
            <a:ext cx="5359324" cy="28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44413-1A26-44AF-BC6F-81AFB4481480}"/>
              </a:ext>
            </a:extLst>
          </p:cNvPr>
          <p:cNvSpPr txBox="1"/>
          <p:nvPr/>
        </p:nvSpPr>
        <p:spPr>
          <a:xfrm>
            <a:off x="728254" y="5630685"/>
            <a:ext cx="1073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Specific Single nucleotide polymorphisms (SNP)are associated with specific subtypes of NMTC</a:t>
            </a:r>
          </a:p>
        </p:txBody>
      </p:sp>
    </p:spTree>
    <p:extLst>
      <p:ext uri="{BB962C8B-B14F-4D97-AF65-F5344CB8AC3E}">
        <p14:creationId xmlns:p14="http://schemas.microsoft.com/office/powerpoint/2010/main" val="37630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A521-5311-4238-A4BF-FC1DFE1D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588"/>
            <a:ext cx="10515600" cy="6450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model organism should be used to study the role of FOXE1 in NMTC?</a:t>
            </a:r>
          </a:p>
        </p:txBody>
      </p:sp>
      <p:pic>
        <p:nvPicPr>
          <p:cNvPr id="5122" name="Picture 2" descr="https://biology.uiowa.edu/sites/biology.uiowa.edu/files/model_organisms.jpg">
            <a:extLst>
              <a:ext uri="{FF2B5EF4-FFF2-40B4-BE49-F238E27FC236}">
                <a16:creationId xmlns:a16="http://schemas.microsoft.com/office/drawing/2014/main" id="{98FDFDD3-53EB-45D1-B45A-02EDF655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1" y="1584960"/>
            <a:ext cx="4833257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DDA7F2-31DB-46E6-97A3-1E5F6D9BDC6E}"/>
              </a:ext>
            </a:extLst>
          </p:cNvPr>
          <p:cNvSpPr/>
          <p:nvPr/>
        </p:nvSpPr>
        <p:spPr>
          <a:xfrm>
            <a:off x="4228051" y="1569066"/>
            <a:ext cx="1610687" cy="1468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BB34-7EEB-43A6-8BB2-ABA87F9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Why study mice for NMTC?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266B3-E605-41F6-A1DB-16683C68CFFE}"/>
              </a:ext>
            </a:extLst>
          </p:cNvPr>
          <p:cNvSpPr txBox="1"/>
          <p:nvPr/>
        </p:nvSpPr>
        <p:spPr>
          <a:xfrm>
            <a:off x="973123" y="1116438"/>
            <a:ext cx="262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Papillary Thyroid Cancer</a:t>
            </a:r>
          </a:p>
          <a:p>
            <a:pPr algn="ctr"/>
            <a:r>
              <a:rPr lang="en-US" dirty="0"/>
              <a:t>(PTC)</a:t>
            </a:r>
          </a:p>
        </p:txBody>
      </p:sp>
      <p:pic>
        <p:nvPicPr>
          <p:cNvPr id="1026" name="Picture 2" descr="https://www.cisbio.com/sites/default/files/htrf/products/kinase-pathway_phospho-ERK.png">
            <a:extLst>
              <a:ext uri="{FF2B5EF4-FFF2-40B4-BE49-F238E27FC236}">
                <a16:creationId xmlns:a16="http://schemas.microsoft.com/office/drawing/2014/main" id="{F41885FD-809E-42ED-B62B-68D19936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871662"/>
            <a:ext cx="40862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9FA56-BE74-48D5-8CA7-ECCC42B7DD56}"/>
              </a:ext>
            </a:extLst>
          </p:cNvPr>
          <p:cNvSpPr txBox="1"/>
          <p:nvPr/>
        </p:nvSpPr>
        <p:spPr>
          <a:xfrm>
            <a:off x="423643" y="5372229"/>
            <a:ext cx="372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Activation of ERK signaling pathway observed in both humans and mice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DFCE8-4BFE-45BE-8450-5A518FB28A69}"/>
              </a:ext>
            </a:extLst>
          </p:cNvPr>
          <p:cNvSpPr txBox="1"/>
          <p:nvPr/>
        </p:nvSpPr>
        <p:spPr>
          <a:xfrm>
            <a:off x="4757954" y="1116438"/>
            <a:ext cx="311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Follicular Thyroid Cancer</a:t>
            </a:r>
          </a:p>
          <a:p>
            <a:pPr algn="ctr"/>
            <a:r>
              <a:rPr lang="en-US" dirty="0"/>
              <a:t>(FTC)</a:t>
            </a:r>
          </a:p>
        </p:txBody>
      </p:sp>
      <p:pic>
        <p:nvPicPr>
          <p:cNvPr id="1028" name="Picture 4" descr="https://www.scienceofmassage.com/wp-content/uploads/2017/05/DRJEFF1.png">
            <a:extLst>
              <a:ext uri="{FF2B5EF4-FFF2-40B4-BE49-F238E27FC236}">
                <a16:creationId xmlns:a16="http://schemas.microsoft.com/office/drawing/2014/main" id="{017286F8-5A98-43CE-99BC-5BA18EC2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23" y="1760052"/>
            <a:ext cx="2446176" cy="33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54106-4057-4430-B32C-B2CF80BC5002}"/>
              </a:ext>
            </a:extLst>
          </p:cNvPr>
          <p:cNvSpPr txBox="1"/>
          <p:nvPr/>
        </p:nvSpPr>
        <p:spPr>
          <a:xfrm>
            <a:off x="4804094" y="5233729"/>
            <a:ext cx="302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FTC exhibits an identifiable hematogenous spread pattern in mice and humans</a:t>
            </a:r>
          </a:p>
        </p:txBody>
      </p:sp>
      <p:pic>
        <p:nvPicPr>
          <p:cNvPr id="1030" name="Picture 6" descr="Anaplastic thyroid carcinoma low mag.jpg">
            <a:extLst>
              <a:ext uri="{FF2B5EF4-FFF2-40B4-BE49-F238E27FC236}">
                <a16:creationId xmlns:a16="http://schemas.microsoft.com/office/drawing/2014/main" id="{6F46FADD-D28A-4DF0-8A12-F536B3B4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23" y="2393933"/>
            <a:ext cx="3105197" cy="20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400771-246B-4BFE-8567-49C2F7994438}"/>
              </a:ext>
            </a:extLst>
          </p:cNvPr>
          <p:cNvSpPr txBox="1"/>
          <p:nvPr/>
        </p:nvSpPr>
        <p:spPr>
          <a:xfrm>
            <a:off x="8776282" y="1117140"/>
            <a:ext cx="273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Anaplastic Thyroid Cancer</a:t>
            </a:r>
          </a:p>
          <a:p>
            <a:pPr algn="ctr"/>
            <a:r>
              <a:rPr lang="en-US" dirty="0"/>
              <a:t>(ATC)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F74C7-A5A2-4B6C-B383-015E9A796438}"/>
              </a:ext>
            </a:extLst>
          </p:cNvPr>
          <p:cNvSpPr txBox="1"/>
          <p:nvPr/>
        </p:nvSpPr>
        <p:spPr>
          <a:xfrm>
            <a:off x="8593123" y="5233729"/>
            <a:ext cx="302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ATC is identifiable by its poor cell differentiation in both humans and mice</a:t>
            </a:r>
          </a:p>
        </p:txBody>
      </p:sp>
    </p:spTree>
    <p:extLst>
      <p:ext uri="{BB962C8B-B14F-4D97-AF65-F5344CB8AC3E}">
        <p14:creationId xmlns:p14="http://schemas.microsoft.com/office/powerpoint/2010/main" val="84572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2A22-3FC6-4403-B143-8DAC9437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12192000" cy="6247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How do human and mouse FOXE1 interactions compare?</a:t>
            </a:r>
          </a:p>
        </p:txBody>
      </p:sp>
      <p:pic>
        <p:nvPicPr>
          <p:cNvPr id="2050" name="Picture 2" descr="https://yeogen564s18.weebly.com/uploads/1/1/7/3/117372591/published/string-normal-image.png?1522961470">
            <a:extLst>
              <a:ext uri="{FF2B5EF4-FFF2-40B4-BE49-F238E27FC236}">
                <a16:creationId xmlns:a16="http://schemas.microsoft.com/office/drawing/2014/main" id="{BC0519CF-D352-4DA9-BEE8-9AD8B2434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48" y="1134098"/>
            <a:ext cx="6844602" cy="34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yeogen564s18.weebly.com/uploads/1/1/7/3/117372591/string-normal-image-1_orig.png">
            <a:extLst>
              <a:ext uri="{FF2B5EF4-FFF2-40B4-BE49-F238E27FC236}">
                <a16:creationId xmlns:a16="http://schemas.microsoft.com/office/drawing/2014/main" id="{812574F2-33BE-4E65-8B03-84652CB9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4727"/>
            <a:ext cx="6844602" cy="40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5F9761-A1E1-40E9-A789-4A9E1518EB29}"/>
              </a:ext>
            </a:extLst>
          </p:cNvPr>
          <p:cNvSpPr/>
          <p:nvPr/>
        </p:nvSpPr>
        <p:spPr>
          <a:xfrm>
            <a:off x="9102055" y="2687216"/>
            <a:ext cx="1736520" cy="168344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icture">
            <a:extLst>
              <a:ext uri="{FF2B5EF4-FFF2-40B4-BE49-F238E27FC236}">
                <a16:creationId xmlns:a16="http://schemas.microsoft.com/office/drawing/2014/main" id="{5303F436-F784-4AD2-AD44-EC41EB89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94" y="4640655"/>
            <a:ext cx="738459" cy="123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">
            <a:extLst>
              <a:ext uri="{FF2B5EF4-FFF2-40B4-BE49-F238E27FC236}">
                <a16:creationId xmlns:a16="http://schemas.microsoft.com/office/drawing/2014/main" id="{C9B7D766-2C89-448F-A4F5-E71F8AAD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21" y="5004286"/>
            <a:ext cx="838867" cy="8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44640DB-A095-4567-9A93-A7E5CCFCA568}"/>
              </a:ext>
            </a:extLst>
          </p:cNvPr>
          <p:cNvSpPr/>
          <p:nvPr/>
        </p:nvSpPr>
        <p:spPr>
          <a:xfrm>
            <a:off x="2795039" y="2687216"/>
            <a:ext cx="1736520" cy="168344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83B13-4CAD-406F-BD58-995D2D107E5B}"/>
              </a:ext>
            </a:extLst>
          </p:cNvPr>
          <p:cNvSpPr txBox="1"/>
          <p:nvPr/>
        </p:nvSpPr>
        <p:spPr>
          <a:xfrm>
            <a:off x="4358443" y="3917984"/>
            <a:ext cx="152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Thyroid gland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72AF6-192A-450F-9513-020E7D5C4DBE}"/>
              </a:ext>
            </a:extLst>
          </p:cNvPr>
          <p:cNvSpPr txBox="1"/>
          <p:nvPr/>
        </p:nvSpPr>
        <p:spPr>
          <a:xfrm>
            <a:off x="10838575" y="3917199"/>
            <a:ext cx="152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Thyroid gland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77A85-6A5C-434C-A800-0EB212C932DE}"/>
              </a:ext>
            </a:extLst>
          </p:cNvPr>
          <p:cNvSpPr txBox="1"/>
          <p:nvPr/>
        </p:nvSpPr>
        <p:spPr>
          <a:xfrm>
            <a:off x="2782995" y="1068809"/>
            <a:ext cx="213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Embryonic organ morphogenesis,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</a:rPr>
              <a:t>Endocrine system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C6A1-75C2-42AB-9924-E44369F79175}"/>
              </a:ext>
            </a:extLst>
          </p:cNvPr>
          <p:cNvSpPr txBox="1"/>
          <p:nvPr/>
        </p:nvSpPr>
        <p:spPr>
          <a:xfrm>
            <a:off x="9102054" y="1068809"/>
            <a:ext cx="213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Embryonic organ morphogenesis,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</a:rPr>
              <a:t>Endocrine system development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A965B7-FA95-4589-9A20-9C38B56A1D13}"/>
              </a:ext>
            </a:extLst>
          </p:cNvPr>
          <p:cNvCxnSpPr/>
          <p:nvPr/>
        </p:nvCxnSpPr>
        <p:spPr>
          <a:xfrm flipH="1">
            <a:off x="3546505" y="1956987"/>
            <a:ext cx="76912" cy="1965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AC9F55-A395-4B3F-8133-97208E2F9959}"/>
              </a:ext>
            </a:extLst>
          </p:cNvPr>
          <p:cNvCxnSpPr/>
          <p:nvPr/>
        </p:nvCxnSpPr>
        <p:spPr>
          <a:xfrm flipH="1">
            <a:off x="9893403" y="1956987"/>
            <a:ext cx="76912" cy="1965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2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656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Century Gothic</vt:lpstr>
      <vt:lpstr>Office Theme</vt:lpstr>
      <vt:lpstr>FOXE1 and Non Medullary Thyroid Cancer (NMTC)</vt:lpstr>
      <vt:lpstr>What is Non Medullary Thyroid  Cancer?</vt:lpstr>
      <vt:lpstr>What are the symptoms of NMTC?</vt:lpstr>
      <vt:lpstr>Where and how does FOXE1 function?</vt:lpstr>
      <vt:lpstr>Is FOXE1 conserved across species?</vt:lpstr>
      <vt:lpstr>How does FOXE1 mutations cause NMTC?</vt:lpstr>
      <vt:lpstr>What model organism should be used to study the role of FOXE1 in NMTC?</vt:lpstr>
      <vt:lpstr>Why study mice for NMTC?</vt:lpstr>
      <vt:lpstr>How do human and mouse FOXE1 interactions compare?</vt:lpstr>
      <vt:lpstr>What is the primary goal?</vt:lpstr>
      <vt:lpstr>Aim 1: Identify conserved amino acids sequences that regulate cell growth/ proliferation</vt:lpstr>
      <vt:lpstr>Aim 2: Identify genes involved in thyroid morphogenesis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FOXE1 conserved across species?</dc:title>
  <dc:creator>Franklin Yeo</dc:creator>
  <cp:lastModifiedBy>Franklin Yeo</cp:lastModifiedBy>
  <cp:revision>31</cp:revision>
  <dcterms:created xsi:type="dcterms:W3CDTF">2018-04-04T21:10:23Z</dcterms:created>
  <dcterms:modified xsi:type="dcterms:W3CDTF">2018-04-06T04:12:25Z</dcterms:modified>
</cp:coreProperties>
</file>